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5068" r:id="rId5"/>
    <p:sldId id="338" r:id="rId6"/>
    <p:sldId id="5047" r:id="rId7"/>
    <p:sldId id="5050" r:id="rId8"/>
    <p:sldId id="5051" r:id="rId9"/>
    <p:sldId id="5042" r:id="rId10"/>
    <p:sldId id="5055" r:id="rId11"/>
    <p:sldId id="5063" r:id="rId12"/>
    <p:sldId id="1261" r:id="rId13"/>
    <p:sldId id="5056" r:id="rId14"/>
    <p:sldId id="5059" r:id="rId15"/>
    <p:sldId id="5064" r:id="rId16"/>
    <p:sldId id="5058" r:id="rId17"/>
    <p:sldId id="5057" r:id="rId18"/>
    <p:sldId id="5061" r:id="rId19"/>
    <p:sldId id="5066" r:id="rId20"/>
    <p:sldId id="5062" r:id="rId21"/>
    <p:sldId id="5060" r:id="rId22"/>
    <p:sldId id="5065" r:id="rId23"/>
    <p:sldId id="3465" r:id="rId24"/>
    <p:sldId id="373" r:id="rId25"/>
    <p:sldId id="374" r:id="rId26"/>
    <p:sldId id="5067" r:id="rId27"/>
    <p:sldId id="503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BFAE17-EC74-487E-A72F-192C6D489939}">
          <p14:sldIdLst>
            <p14:sldId id="5068"/>
            <p14:sldId id="338"/>
            <p14:sldId id="5047"/>
            <p14:sldId id="5050"/>
            <p14:sldId id="5051"/>
            <p14:sldId id="5042"/>
            <p14:sldId id="5055"/>
            <p14:sldId id="5063"/>
            <p14:sldId id="1261"/>
            <p14:sldId id="5056"/>
            <p14:sldId id="5059"/>
            <p14:sldId id="5064"/>
            <p14:sldId id="5058"/>
            <p14:sldId id="5057"/>
            <p14:sldId id="5061"/>
            <p14:sldId id="5066"/>
            <p14:sldId id="5062"/>
            <p14:sldId id="5060"/>
            <p14:sldId id="5065"/>
          </p14:sldIdLst>
        </p14:section>
        <p14:section name="Untitled Section" id="{94F1AA57-6125-432B-85BC-10544ABE5708}">
          <p14:sldIdLst>
            <p14:sldId id="3465"/>
            <p14:sldId id="373"/>
            <p14:sldId id="374"/>
            <p14:sldId id="5067"/>
            <p14:sldId id="50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166D"/>
    <a:srgbClr val="85216C"/>
    <a:srgbClr val="CFD5EA"/>
    <a:srgbClr val="6D4489"/>
    <a:srgbClr val="3E2144"/>
    <a:srgbClr val="3F223F"/>
    <a:srgbClr val="80364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809CE-226D-4427-B4C3-69A107C2AE3F}" v="6" dt="2023-06-16T17:51:20.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79" autoAdjust="0"/>
    <p:restoredTop sz="68032" autoAdjust="0"/>
  </p:normalViewPr>
  <p:slideViewPr>
    <p:cSldViewPr snapToGrid="0" snapToObjects="1">
      <p:cViewPr varScale="1">
        <p:scale>
          <a:sx n="58" d="100"/>
          <a:sy n="58" d="100"/>
        </p:scale>
        <p:origin x="1022" y="58"/>
      </p:cViewPr>
      <p:guideLst/>
    </p:cSldViewPr>
  </p:slideViewPr>
  <p:notesTextViewPr>
    <p:cViewPr>
      <p:scale>
        <a:sx n="1" d="1"/>
        <a:sy n="1" d="1"/>
      </p:scale>
      <p:origin x="0" y="0"/>
    </p:cViewPr>
  </p:notesTextViewPr>
  <p:sorterViewPr>
    <p:cViewPr>
      <p:scale>
        <a:sx n="100" d="100"/>
        <a:sy n="100" d="100"/>
      </p:scale>
      <p:origin x="0" y="-216"/>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baseline="0" dirty="0"/>
              <a:t>S&amp;P 500 Earnings Projections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85216C"/>
            </a:solidFill>
            <a:ln>
              <a:noFill/>
            </a:ln>
            <a:effectLst/>
          </c:spPr>
          <c:invertIfNegative val="0"/>
          <c:cat>
            <c:strRef>
              <c:f>Sheet1!$B$2:$B$6</c:f>
              <c:strCache>
                <c:ptCount val="5"/>
                <c:pt idx="0">
                  <c:v>Q2 2023</c:v>
                </c:pt>
                <c:pt idx="1">
                  <c:v>Q3 2023</c:v>
                </c:pt>
                <c:pt idx="2">
                  <c:v>Q4 2023</c:v>
                </c:pt>
                <c:pt idx="3">
                  <c:v>Q1 2024</c:v>
                </c:pt>
                <c:pt idx="4">
                  <c:v>Q2 2024</c:v>
                </c:pt>
              </c:strCache>
            </c:strRef>
          </c:cat>
          <c:val>
            <c:numRef>
              <c:f>Sheet1!$C$2:$C$6</c:f>
              <c:numCache>
                <c:formatCode>0.00%</c:formatCode>
                <c:ptCount val="5"/>
                <c:pt idx="0">
                  <c:v>-4.7100000000000003E-2</c:v>
                </c:pt>
                <c:pt idx="1">
                  <c:v>7.1000000000000004E-3</c:v>
                </c:pt>
                <c:pt idx="2">
                  <c:v>7.9000000000000001E-2</c:v>
                </c:pt>
                <c:pt idx="3">
                  <c:v>8.8300000000000003E-2</c:v>
                </c:pt>
                <c:pt idx="4">
                  <c:v>0.1263</c:v>
                </c:pt>
              </c:numCache>
            </c:numRef>
          </c:val>
          <c:extLst>
            <c:ext xmlns:c16="http://schemas.microsoft.com/office/drawing/2014/chart" uri="{C3380CC4-5D6E-409C-BE32-E72D297353CC}">
              <c16:uniqueId val="{00000000-2291-4341-9A8B-63FB2E69B90F}"/>
            </c:ext>
          </c:extLst>
        </c:ser>
        <c:dLbls>
          <c:showLegendKey val="0"/>
          <c:showVal val="0"/>
          <c:showCatName val="0"/>
          <c:showSerName val="0"/>
          <c:showPercent val="0"/>
          <c:showBubbleSize val="0"/>
        </c:dLbls>
        <c:gapWidth val="219"/>
        <c:overlap val="-27"/>
        <c:axId val="599252959"/>
        <c:axId val="599261119"/>
      </c:barChart>
      <c:catAx>
        <c:axId val="59925295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b" anchorCtr="1"/>
          <a:lstStyle/>
          <a:p>
            <a:pPr>
              <a:defRPr sz="1200" b="0" i="0" u="none" strike="noStrike" kern="1200" baseline="0">
                <a:solidFill>
                  <a:schemeClr val="tx1"/>
                </a:solidFill>
                <a:latin typeface="+mn-lt"/>
                <a:ea typeface="+mn-ea"/>
                <a:cs typeface="+mn-cs"/>
              </a:defRPr>
            </a:pPr>
            <a:endParaRPr lang="en-US"/>
          </a:p>
        </c:txPr>
        <c:crossAx val="599261119"/>
        <c:crosses val="autoZero"/>
        <c:auto val="1"/>
        <c:lblAlgn val="ctr"/>
        <c:lblOffset val="100"/>
        <c:noMultiLvlLbl val="0"/>
      </c:catAx>
      <c:valAx>
        <c:axId val="59926111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99252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DD5F4-9459-486C-8A80-31B52B057462}"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FC76B38-5431-44B6-98E8-49EAE8E0269C}">
      <dgm:prSet/>
      <dgm:spPr/>
      <dgm:t>
        <a:bodyPr/>
        <a:lstStyle/>
        <a:p>
          <a:pPr>
            <a:lnSpc>
              <a:spcPct val="100000"/>
            </a:lnSpc>
            <a:defRPr cap="all"/>
          </a:pPr>
          <a:r>
            <a:rPr lang="en-US" dirty="0">
              <a:solidFill>
                <a:srgbClr val="85216C"/>
              </a:solidFill>
              <a:latin typeface="Arial" panose="020B0604020202020204" pitchFamily="34" charset="0"/>
              <a:cs typeface="Arial" panose="020B0604020202020204" pitchFamily="34" charset="0"/>
            </a:rPr>
            <a:t>Economy</a:t>
          </a:r>
        </a:p>
      </dgm:t>
    </dgm:pt>
    <dgm:pt modelId="{2D75014B-0E79-455F-9158-123E6974E741}" type="parTrans" cxnId="{7B8A61A1-91D2-4866-83AB-35064B93EEBB}">
      <dgm:prSet/>
      <dgm:spPr/>
      <dgm:t>
        <a:bodyPr/>
        <a:lstStyle/>
        <a:p>
          <a:endParaRPr lang="en-US"/>
        </a:p>
      </dgm:t>
    </dgm:pt>
    <dgm:pt modelId="{4AD3C59A-ABF2-4C79-BB23-459A162494EA}" type="sibTrans" cxnId="{7B8A61A1-91D2-4866-83AB-35064B93EEBB}">
      <dgm:prSet/>
      <dgm:spPr/>
      <dgm:t>
        <a:bodyPr/>
        <a:lstStyle/>
        <a:p>
          <a:endParaRPr lang="en-US"/>
        </a:p>
      </dgm:t>
    </dgm:pt>
    <dgm:pt modelId="{AD85E679-5405-4582-B6D4-8FA13ADDDBE3}">
      <dgm:prSet/>
      <dgm:spPr/>
      <dgm:t>
        <a:bodyPr/>
        <a:lstStyle/>
        <a:p>
          <a:pPr>
            <a:lnSpc>
              <a:spcPct val="100000"/>
            </a:lnSpc>
            <a:defRPr cap="all"/>
          </a:pPr>
          <a:r>
            <a:rPr lang="en-US" dirty="0">
              <a:solidFill>
                <a:srgbClr val="85216C"/>
              </a:solidFill>
              <a:latin typeface="Arial" panose="020B0604020202020204" pitchFamily="34" charset="0"/>
              <a:cs typeface="Arial" panose="020B0604020202020204" pitchFamily="34" charset="0"/>
            </a:rPr>
            <a:t>Earnings</a:t>
          </a:r>
        </a:p>
      </dgm:t>
    </dgm:pt>
    <dgm:pt modelId="{3892EB18-CE17-41B1-B47F-5D0026F24962}" type="parTrans" cxnId="{F58DDD8E-AAF5-4609-BCBB-28FDEA7BC1B9}">
      <dgm:prSet/>
      <dgm:spPr/>
      <dgm:t>
        <a:bodyPr/>
        <a:lstStyle/>
        <a:p>
          <a:endParaRPr lang="en-US"/>
        </a:p>
      </dgm:t>
    </dgm:pt>
    <dgm:pt modelId="{43E2A0BD-B778-49FD-974C-4D1C138507CF}" type="sibTrans" cxnId="{F58DDD8E-AAF5-4609-BCBB-28FDEA7BC1B9}">
      <dgm:prSet/>
      <dgm:spPr/>
      <dgm:t>
        <a:bodyPr/>
        <a:lstStyle/>
        <a:p>
          <a:endParaRPr lang="en-US"/>
        </a:p>
      </dgm:t>
    </dgm:pt>
    <dgm:pt modelId="{EAE8161D-358D-439B-9A5F-532D7A249D30}">
      <dgm:prSet/>
      <dgm:spPr/>
      <dgm:t>
        <a:bodyPr/>
        <a:lstStyle/>
        <a:p>
          <a:pPr>
            <a:lnSpc>
              <a:spcPct val="100000"/>
            </a:lnSpc>
            <a:defRPr cap="all"/>
          </a:pPr>
          <a:r>
            <a:rPr lang="en-US" dirty="0">
              <a:solidFill>
                <a:srgbClr val="85216C"/>
              </a:solidFill>
              <a:latin typeface="Arial" panose="020B0604020202020204" pitchFamily="34" charset="0"/>
              <a:cs typeface="Arial" panose="020B0604020202020204" pitchFamily="34" charset="0"/>
            </a:rPr>
            <a:t>markets</a:t>
          </a:r>
        </a:p>
      </dgm:t>
    </dgm:pt>
    <dgm:pt modelId="{BE2EC43F-6A8A-4813-A68C-03EB94D67671}" type="parTrans" cxnId="{F6DF5D4A-62F2-442B-9F3B-85340942FF8E}">
      <dgm:prSet/>
      <dgm:spPr/>
      <dgm:t>
        <a:bodyPr/>
        <a:lstStyle/>
        <a:p>
          <a:endParaRPr lang="en-US"/>
        </a:p>
      </dgm:t>
    </dgm:pt>
    <dgm:pt modelId="{F9707C58-5739-48D0-9AD4-8F9CCC5434B8}" type="sibTrans" cxnId="{F6DF5D4A-62F2-442B-9F3B-85340942FF8E}">
      <dgm:prSet/>
      <dgm:spPr/>
      <dgm:t>
        <a:bodyPr/>
        <a:lstStyle/>
        <a:p>
          <a:endParaRPr lang="en-US"/>
        </a:p>
      </dgm:t>
    </dgm:pt>
    <dgm:pt modelId="{2FBBCEB0-7F31-42D2-AC7A-69CC61E2646C}" type="pres">
      <dgm:prSet presAssocID="{3CBDD5F4-9459-486C-8A80-31B52B057462}" presName="root" presStyleCnt="0">
        <dgm:presLayoutVars>
          <dgm:dir/>
          <dgm:resizeHandles val="exact"/>
        </dgm:presLayoutVars>
      </dgm:prSet>
      <dgm:spPr/>
    </dgm:pt>
    <dgm:pt modelId="{EF8A622F-4FF8-4BA6-82A6-2EF3E30114A3}" type="pres">
      <dgm:prSet presAssocID="{AFC76B38-5431-44B6-98E8-49EAE8E0269C}" presName="compNode" presStyleCnt="0"/>
      <dgm:spPr/>
    </dgm:pt>
    <dgm:pt modelId="{A3773D73-9B43-4AA7-8027-5743154FC306}" type="pres">
      <dgm:prSet presAssocID="{AFC76B38-5431-44B6-98E8-49EAE8E0269C}" presName="iconBgRect" presStyleLbl="bgShp" presStyleIdx="0" presStyleCnt="3"/>
      <dgm:spPr/>
    </dgm:pt>
    <dgm:pt modelId="{C99C608D-FB31-46D0-B3AC-B330D02A2D9A}" type="pres">
      <dgm:prSet presAssocID="{AFC76B38-5431-44B6-98E8-49EAE8E0269C}" presName="iconRect" presStyleLbl="node1" presStyleIdx="0" presStyleCnt="3" custLinFactX="300000" custLinFactNeighborX="372278" custLinFactNeighborY="105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outline"/>
        </a:ext>
      </dgm:extLst>
    </dgm:pt>
    <dgm:pt modelId="{168918CF-79ED-42B1-9A2A-632BF70093AF}" type="pres">
      <dgm:prSet presAssocID="{AFC76B38-5431-44B6-98E8-49EAE8E0269C}" presName="spaceRect" presStyleCnt="0"/>
      <dgm:spPr/>
    </dgm:pt>
    <dgm:pt modelId="{1CEAC268-299B-4F2A-88C5-A6EA44F99D39}" type="pres">
      <dgm:prSet presAssocID="{AFC76B38-5431-44B6-98E8-49EAE8E0269C}" presName="textRect" presStyleLbl="revTx" presStyleIdx="0" presStyleCnt="3">
        <dgm:presLayoutVars>
          <dgm:chMax val="1"/>
          <dgm:chPref val="1"/>
        </dgm:presLayoutVars>
      </dgm:prSet>
      <dgm:spPr/>
    </dgm:pt>
    <dgm:pt modelId="{6B4EB8F4-69FA-4E56-9447-5798419D24FD}" type="pres">
      <dgm:prSet presAssocID="{4AD3C59A-ABF2-4C79-BB23-459A162494EA}" presName="sibTrans" presStyleCnt="0"/>
      <dgm:spPr/>
    </dgm:pt>
    <dgm:pt modelId="{09559760-03EA-49CA-82F5-69FA8E114C44}" type="pres">
      <dgm:prSet presAssocID="{AD85E679-5405-4582-B6D4-8FA13ADDDBE3}" presName="compNode" presStyleCnt="0"/>
      <dgm:spPr/>
    </dgm:pt>
    <dgm:pt modelId="{F1067B1A-4FAE-426C-81C0-74D7CA36DCA6}" type="pres">
      <dgm:prSet presAssocID="{AD85E679-5405-4582-B6D4-8FA13ADDDBE3}" presName="iconBgRect" presStyleLbl="bgShp" presStyleIdx="1" presStyleCnt="3"/>
      <dgm:spPr/>
    </dgm:pt>
    <dgm:pt modelId="{2B6C1C1F-1E1F-41D4-B0F6-78BD963DAD33}" type="pres">
      <dgm:prSet presAssocID="{AD85E679-5405-4582-B6D4-8FA13ADDDBE3}" presName="iconRect" presStyleLbl="node1" presStyleIdx="1" presStyleCnt="3" custLinFactNeighborX="0" custLinFactNeighborY="105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alculator outline"/>
        </a:ext>
      </dgm:extLst>
    </dgm:pt>
    <dgm:pt modelId="{7E7FF6A6-6F02-4311-8FB8-C81A6C73F456}" type="pres">
      <dgm:prSet presAssocID="{AD85E679-5405-4582-B6D4-8FA13ADDDBE3}" presName="spaceRect" presStyleCnt="0"/>
      <dgm:spPr/>
    </dgm:pt>
    <dgm:pt modelId="{45C04000-4499-4CB2-8353-649F87FA901D}" type="pres">
      <dgm:prSet presAssocID="{AD85E679-5405-4582-B6D4-8FA13ADDDBE3}" presName="textRect" presStyleLbl="revTx" presStyleIdx="1" presStyleCnt="3">
        <dgm:presLayoutVars>
          <dgm:chMax val="1"/>
          <dgm:chPref val="1"/>
        </dgm:presLayoutVars>
      </dgm:prSet>
      <dgm:spPr/>
    </dgm:pt>
    <dgm:pt modelId="{EF19B4B2-6F81-4B2C-9CF7-E324E7F85D5C}" type="pres">
      <dgm:prSet presAssocID="{43E2A0BD-B778-49FD-974C-4D1C138507CF}" presName="sibTrans" presStyleCnt="0"/>
      <dgm:spPr/>
    </dgm:pt>
    <dgm:pt modelId="{F6A7A04C-7E5C-46D2-8714-C70DF6A904C7}" type="pres">
      <dgm:prSet presAssocID="{EAE8161D-358D-439B-9A5F-532D7A249D30}" presName="compNode" presStyleCnt="0"/>
      <dgm:spPr/>
    </dgm:pt>
    <dgm:pt modelId="{CCF048D9-8480-4562-AF97-9E1C8FCB81E8}" type="pres">
      <dgm:prSet presAssocID="{EAE8161D-358D-439B-9A5F-532D7A249D30}" presName="iconBgRect" presStyleLbl="bgShp" presStyleIdx="2" presStyleCnt="3" custAng="0" custFlipVert="1" custFlipHor="1" custScaleX="41687" custScaleY="39290" custLinFactNeighborX="-87298" custLinFactNeighborY="73861"/>
      <dgm:spPr>
        <a:noFill/>
      </dgm:spPr>
    </dgm:pt>
    <dgm:pt modelId="{DFED2B7F-F514-422E-9583-B40E600C9535}" type="pres">
      <dgm:prSet presAssocID="{EAE8161D-358D-439B-9A5F-532D7A249D30}" presName="iconRect" presStyleLbl="node1" presStyleIdx="2" presStyleCnt="3" custLinFactX="-300000" custLinFactNeighborX="-370606" custLinFactNeighborY="19621"/>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hopping cart outline"/>
        </a:ext>
      </dgm:extLst>
    </dgm:pt>
    <dgm:pt modelId="{622CAF4D-C481-4F6C-BC49-54509C5A6F55}" type="pres">
      <dgm:prSet presAssocID="{EAE8161D-358D-439B-9A5F-532D7A249D30}" presName="spaceRect" presStyleCnt="0"/>
      <dgm:spPr/>
    </dgm:pt>
    <dgm:pt modelId="{D2B09457-083A-4812-8F49-4DE2D1B4B28E}" type="pres">
      <dgm:prSet presAssocID="{EAE8161D-358D-439B-9A5F-532D7A249D30}" presName="textRect" presStyleLbl="revTx" presStyleIdx="2" presStyleCnt="3" custLinFactNeighborX="961" custLinFactNeighborY="22569">
        <dgm:presLayoutVars>
          <dgm:chMax val="1"/>
          <dgm:chPref val="1"/>
        </dgm:presLayoutVars>
      </dgm:prSet>
      <dgm:spPr/>
    </dgm:pt>
  </dgm:ptLst>
  <dgm:cxnLst>
    <dgm:cxn modelId="{9F4CA60A-64AE-4ED3-824E-53E3CB3702A7}" type="presOf" srcId="{AFC76B38-5431-44B6-98E8-49EAE8E0269C}" destId="{1CEAC268-299B-4F2A-88C5-A6EA44F99D39}" srcOrd="0" destOrd="0" presId="urn:microsoft.com/office/officeart/2018/5/layout/IconCircleLabelList"/>
    <dgm:cxn modelId="{F6DF5D4A-62F2-442B-9F3B-85340942FF8E}" srcId="{3CBDD5F4-9459-486C-8A80-31B52B057462}" destId="{EAE8161D-358D-439B-9A5F-532D7A249D30}" srcOrd="2" destOrd="0" parTransId="{BE2EC43F-6A8A-4813-A68C-03EB94D67671}" sibTransId="{F9707C58-5739-48D0-9AD4-8F9CCC5434B8}"/>
    <dgm:cxn modelId="{78380E6B-9DDA-4C77-93F8-B0923E456D52}" type="presOf" srcId="{EAE8161D-358D-439B-9A5F-532D7A249D30}" destId="{D2B09457-083A-4812-8F49-4DE2D1B4B28E}" srcOrd="0" destOrd="0" presId="urn:microsoft.com/office/officeart/2018/5/layout/IconCircleLabelList"/>
    <dgm:cxn modelId="{F58DDD8E-AAF5-4609-BCBB-28FDEA7BC1B9}" srcId="{3CBDD5F4-9459-486C-8A80-31B52B057462}" destId="{AD85E679-5405-4582-B6D4-8FA13ADDDBE3}" srcOrd="1" destOrd="0" parTransId="{3892EB18-CE17-41B1-B47F-5D0026F24962}" sibTransId="{43E2A0BD-B778-49FD-974C-4D1C138507CF}"/>
    <dgm:cxn modelId="{7B8A61A1-91D2-4866-83AB-35064B93EEBB}" srcId="{3CBDD5F4-9459-486C-8A80-31B52B057462}" destId="{AFC76B38-5431-44B6-98E8-49EAE8E0269C}" srcOrd="0" destOrd="0" parTransId="{2D75014B-0E79-455F-9158-123E6974E741}" sibTransId="{4AD3C59A-ABF2-4C79-BB23-459A162494EA}"/>
    <dgm:cxn modelId="{BF4438B6-3C7F-42E8-A237-E62545D3AFAD}" type="presOf" srcId="{3CBDD5F4-9459-486C-8A80-31B52B057462}" destId="{2FBBCEB0-7F31-42D2-AC7A-69CC61E2646C}" srcOrd="0" destOrd="0" presId="urn:microsoft.com/office/officeart/2018/5/layout/IconCircleLabelList"/>
    <dgm:cxn modelId="{B4CEC4DE-CB28-494D-9F69-8CAC773C4A1B}" type="presOf" srcId="{AD85E679-5405-4582-B6D4-8FA13ADDDBE3}" destId="{45C04000-4499-4CB2-8353-649F87FA901D}" srcOrd="0" destOrd="0" presId="urn:microsoft.com/office/officeart/2018/5/layout/IconCircleLabelList"/>
    <dgm:cxn modelId="{A3276A48-DB06-4FBF-B6C8-40B270D6DBD8}" type="presParOf" srcId="{2FBBCEB0-7F31-42D2-AC7A-69CC61E2646C}" destId="{EF8A622F-4FF8-4BA6-82A6-2EF3E30114A3}" srcOrd="0" destOrd="0" presId="urn:microsoft.com/office/officeart/2018/5/layout/IconCircleLabelList"/>
    <dgm:cxn modelId="{9574A44A-38E4-4F30-A4D8-94F7E21BD0F9}" type="presParOf" srcId="{EF8A622F-4FF8-4BA6-82A6-2EF3E30114A3}" destId="{A3773D73-9B43-4AA7-8027-5743154FC306}" srcOrd="0" destOrd="0" presId="urn:microsoft.com/office/officeart/2018/5/layout/IconCircleLabelList"/>
    <dgm:cxn modelId="{9E211A6B-B122-4F3C-A3A6-6876832F6F40}" type="presParOf" srcId="{EF8A622F-4FF8-4BA6-82A6-2EF3E30114A3}" destId="{C99C608D-FB31-46D0-B3AC-B330D02A2D9A}" srcOrd="1" destOrd="0" presId="urn:microsoft.com/office/officeart/2018/5/layout/IconCircleLabelList"/>
    <dgm:cxn modelId="{5A174441-1C9E-4B27-9E00-E5BBCCAD4518}" type="presParOf" srcId="{EF8A622F-4FF8-4BA6-82A6-2EF3E30114A3}" destId="{168918CF-79ED-42B1-9A2A-632BF70093AF}" srcOrd="2" destOrd="0" presId="urn:microsoft.com/office/officeart/2018/5/layout/IconCircleLabelList"/>
    <dgm:cxn modelId="{F2FF6D17-7664-4D0C-BE2E-801380AA0A42}" type="presParOf" srcId="{EF8A622F-4FF8-4BA6-82A6-2EF3E30114A3}" destId="{1CEAC268-299B-4F2A-88C5-A6EA44F99D39}" srcOrd="3" destOrd="0" presId="urn:microsoft.com/office/officeart/2018/5/layout/IconCircleLabelList"/>
    <dgm:cxn modelId="{80C762C7-C88E-48B0-A73A-E8822D7914DD}" type="presParOf" srcId="{2FBBCEB0-7F31-42D2-AC7A-69CC61E2646C}" destId="{6B4EB8F4-69FA-4E56-9447-5798419D24FD}" srcOrd="1" destOrd="0" presId="urn:microsoft.com/office/officeart/2018/5/layout/IconCircleLabelList"/>
    <dgm:cxn modelId="{9AAA1D3A-3B68-4D75-8003-FB115D726753}" type="presParOf" srcId="{2FBBCEB0-7F31-42D2-AC7A-69CC61E2646C}" destId="{09559760-03EA-49CA-82F5-69FA8E114C44}" srcOrd="2" destOrd="0" presId="urn:microsoft.com/office/officeart/2018/5/layout/IconCircleLabelList"/>
    <dgm:cxn modelId="{6C4C0571-C4AA-4C0B-92CE-FEDB3323DB79}" type="presParOf" srcId="{09559760-03EA-49CA-82F5-69FA8E114C44}" destId="{F1067B1A-4FAE-426C-81C0-74D7CA36DCA6}" srcOrd="0" destOrd="0" presId="urn:microsoft.com/office/officeart/2018/5/layout/IconCircleLabelList"/>
    <dgm:cxn modelId="{24FB73DF-1FD4-492B-92A5-318D0AF1BAD0}" type="presParOf" srcId="{09559760-03EA-49CA-82F5-69FA8E114C44}" destId="{2B6C1C1F-1E1F-41D4-B0F6-78BD963DAD33}" srcOrd="1" destOrd="0" presId="urn:microsoft.com/office/officeart/2018/5/layout/IconCircleLabelList"/>
    <dgm:cxn modelId="{B6BF9C1F-E3D6-4284-97AE-595BED503A34}" type="presParOf" srcId="{09559760-03EA-49CA-82F5-69FA8E114C44}" destId="{7E7FF6A6-6F02-4311-8FB8-C81A6C73F456}" srcOrd="2" destOrd="0" presId="urn:microsoft.com/office/officeart/2018/5/layout/IconCircleLabelList"/>
    <dgm:cxn modelId="{6FD4C164-87D2-4EAB-9E73-0A7A1CD2C1E8}" type="presParOf" srcId="{09559760-03EA-49CA-82F5-69FA8E114C44}" destId="{45C04000-4499-4CB2-8353-649F87FA901D}" srcOrd="3" destOrd="0" presId="urn:microsoft.com/office/officeart/2018/5/layout/IconCircleLabelList"/>
    <dgm:cxn modelId="{915B81B3-DBE8-4F20-B50B-658AB2CD5775}" type="presParOf" srcId="{2FBBCEB0-7F31-42D2-AC7A-69CC61E2646C}" destId="{EF19B4B2-6F81-4B2C-9CF7-E324E7F85D5C}" srcOrd="3" destOrd="0" presId="urn:microsoft.com/office/officeart/2018/5/layout/IconCircleLabelList"/>
    <dgm:cxn modelId="{A558233E-9D3C-4B9C-BE42-55AA0B2B8B1A}" type="presParOf" srcId="{2FBBCEB0-7F31-42D2-AC7A-69CC61E2646C}" destId="{F6A7A04C-7E5C-46D2-8714-C70DF6A904C7}" srcOrd="4" destOrd="0" presId="urn:microsoft.com/office/officeart/2018/5/layout/IconCircleLabelList"/>
    <dgm:cxn modelId="{F4259B3C-E762-4245-B534-39ED7C1CCE8E}" type="presParOf" srcId="{F6A7A04C-7E5C-46D2-8714-C70DF6A904C7}" destId="{CCF048D9-8480-4562-AF97-9E1C8FCB81E8}" srcOrd="0" destOrd="0" presId="urn:microsoft.com/office/officeart/2018/5/layout/IconCircleLabelList"/>
    <dgm:cxn modelId="{152168F2-A071-4224-B3D2-1351A818B969}" type="presParOf" srcId="{F6A7A04C-7E5C-46D2-8714-C70DF6A904C7}" destId="{DFED2B7F-F514-422E-9583-B40E600C9535}" srcOrd="1" destOrd="0" presId="urn:microsoft.com/office/officeart/2018/5/layout/IconCircleLabelList"/>
    <dgm:cxn modelId="{85EC2049-D7F5-4019-A74F-91D6CFC38B4C}" type="presParOf" srcId="{F6A7A04C-7E5C-46D2-8714-C70DF6A904C7}" destId="{622CAF4D-C481-4F6C-BC49-54509C5A6F55}" srcOrd="2" destOrd="0" presId="urn:microsoft.com/office/officeart/2018/5/layout/IconCircleLabelList"/>
    <dgm:cxn modelId="{480CCEBD-1AC1-45C7-AE96-3CBBD03EFFD5}" type="presParOf" srcId="{F6A7A04C-7E5C-46D2-8714-C70DF6A904C7}" destId="{D2B09457-083A-4812-8F49-4DE2D1B4B28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73D73-9B43-4AA7-8027-5743154FC306}">
      <dsp:nvSpPr>
        <dsp:cNvPr id="0" name=""/>
        <dsp:cNvSpPr/>
      </dsp:nvSpPr>
      <dsp:spPr>
        <a:xfrm>
          <a:off x="679050" y="827483"/>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9C608D-FB31-46D0-B3AC-B330D02A2D9A}">
      <dsp:nvSpPr>
        <dsp:cNvPr id="0" name=""/>
        <dsp:cNvSpPr/>
      </dsp:nvSpPr>
      <dsp:spPr>
        <a:xfrm>
          <a:off x="8360747" y="1241041"/>
          <a:ext cx="1082812" cy="1082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AC268-299B-4F2A-88C5-A6EA44F99D39}">
      <dsp:nvSpPr>
        <dsp:cNvPr id="0" name=""/>
        <dsp:cNvSpPr/>
      </dsp:nvSpPr>
      <dsp:spPr>
        <a:xfrm>
          <a:off x="75768" y="330248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solidFill>
                <a:srgbClr val="85216C"/>
              </a:solidFill>
              <a:latin typeface="Arial" panose="020B0604020202020204" pitchFamily="34" charset="0"/>
              <a:cs typeface="Arial" panose="020B0604020202020204" pitchFamily="34" charset="0"/>
            </a:rPr>
            <a:t>Economy</a:t>
          </a:r>
        </a:p>
      </dsp:txBody>
      <dsp:txXfrm>
        <a:off x="75768" y="3302484"/>
        <a:ext cx="3093750" cy="720000"/>
      </dsp:txXfrm>
    </dsp:sp>
    <dsp:sp modelId="{F1067B1A-4FAE-426C-81C0-74D7CA36DCA6}">
      <dsp:nvSpPr>
        <dsp:cNvPr id="0" name=""/>
        <dsp:cNvSpPr/>
      </dsp:nvSpPr>
      <dsp:spPr>
        <a:xfrm>
          <a:off x="4314206" y="827483"/>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C1C1F-1E1F-41D4-B0F6-78BD963DAD33}">
      <dsp:nvSpPr>
        <dsp:cNvPr id="0" name=""/>
        <dsp:cNvSpPr/>
      </dsp:nvSpPr>
      <dsp:spPr>
        <a:xfrm>
          <a:off x="4716393" y="1241041"/>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C04000-4499-4CB2-8353-649F87FA901D}">
      <dsp:nvSpPr>
        <dsp:cNvPr id="0" name=""/>
        <dsp:cNvSpPr/>
      </dsp:nvSpPr>
      <dsp:spPr>
        <a:xfrm>
          <a:off x="3710925" y="330248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solidFill>
                <a:srgbClr val="85216C"/>
              </a:solidFill>
              <a:latin typeface="Arial" panose="020B0604020202020204" pitchFamily="34" charset="0"/>
              <a:cs typeface="Arial" panose="020B0604020202020204" pitchFamily="34" charset="0"/>
            </a:rPr>
            <a:t>Earnings</a:t>
          </a:r>
        </a:p>
      </dsp:txBody>
      <dsp:txXfrm>
        <a:off x="3710925" y="3302484"/>
        <a:ext cx="3093750" cy="720000"/>
      </dsp:txXfrm>
    </dsp:sp>
    <dsp:sp modelId="{CCF048D9-8480-4562-AF97-9E1C8FCB81E8}">
      <dsp:nvSpPr>
        <dsp:cNvPr id="0" name=""/>
        <dsp:cNvSpPr/>
      </dsp:nvSpPr>
      <dsp:spPr>
        <a:xfrm flipH="1" flipV="1">
          <a:off x="6852123" y="2593141"/>
          <a:ext cx="786711" cy="741475"/>
        </a:xfrm>
        <a:prstGeom prst="ellipse">
          <a:avLst/>
        </a:prstGeom>
        <a:noFill/>
        <a:ln>
          <a:noFill/>
        </a:ln>
        <a:effectLst/>
      </dsp:spPr>
      <dsp:style>
        <a:lnRef idx="0">
          <a:scrgbClr r="0" g="0" b="0"/>
        </a:lnRef>
        <a:fillRef idx="1">
          <a:scrgbClr r="0" g="0" b="0"/>
        </a:fillRef>
        <a:effectRef idx="0">
          <a:scrgbClr r="0" g="0" b="0"/>
        </a:effectRef>
        <a:fontRef idx="minor"/>
      </dsp:style>
    </dsp:sp>
    <dsp:sp modelId="{DFED2B7F-F514-422E-9583-B40E600C9535}">
      <dsp:nvSpPr>
        <dsp:cNvPr id="0" name=""/>
        <dsp:cNvSpPr/>
      </dsp:nvSpPr>
      <dsp:spPr>
        <a:xfrm>
          <a:off x="1090144" y="1241036"/>
          <a:ext cx="1082812" cy="108281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B09457-083A-4812-8F49-4DE2D1B4B28E}">
      <dsp:nvSpPr>
        <dsp:cNvPr id="0" name=""/>
        <dsp:cNvSpPr/>
      </dsp:nvSpPr>
      <dsp:spPr>
        <a:xfrm>
          <a:off x="7375812" y="3263887"/>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solidFill>
                <a:srgbClr val="85216C"/>
              </a:solidFill>
              <a:latin typeface="Arial" panose="020B0604020202020204" pitchFamily="34" charset="0"/>
              <a:cs typeface="Arial" panose="020B0604020202020204" pitchFamily="34" charset="0"/>
            </a:rPr>
            <a:t>markets</a:t>
          </a:r>
        </a:p>
      </dsp:txBody>
      <dsp:txXfrm>
        <a:off x="7375812" y="3263887"/>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C812E2-A023-4FD0-A790-9DD0AC45A9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6DDBAE4-243C-4B2B-A302-4F40ED107A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902215-F2C5-4D55-BD2F-2A69F33FBCEF}" type="datetimeFigureOut">
              <a:rPr lang="en-US" smtClean="0"/>
              <a:t>6/21/2023</a:t>
            </a:fld>
            <a:endParaRPr lang="en-US" dirty="0"/>
          </a:p>
        </p:txBody>
      </p:sp>
      <p:sp>
        <p:nvSpPr>
          <p:cNvPr id="4" name="Footer Placeholder 3">
            <a:extLst>
              <a:ext uri="{FF2B5EF4-FFF2-40B4-BE49-F238E27FC236}">
                <a16:creationId xmlns:a16="http://schemas.microsoft.com/office/drawing/2014/main" id="{20216918-5E10-48C0-B5C9-FA3C819C22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1EF78E-AA7B-40BE-993A-38A968CAF3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DF80D2-0FFA-4CF3-9498-8C092975E5C7}" type="slidenum">
              <a:rPr lang="en-US" smtClean="0"/>
              <a:t>‹#›</a:t>
            </a:fld>
            <a:endParaRPr lang="en-US" dirty="0"/>
          </a:p>
        </p:txBody>
      </p:sp>
    </p:spTree>
    <p:extLst>
      <p:ext uri="{BB962C8B-B14F-4D97-AF65-F5344CB8AC3E}">
        <p14:creationId xmlns:p14="http://schemas.microsoft.com/office/powerpoint/2010/main" val="2601793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0C456-0D16-3643-A9F8-D127E358194B}" type="datetimeFigureOut">
              <a:rPr lang="en-US" smtClean="0"/>
              <a:t>6/21/2023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74A0C-450D-8246-9972-015807C468CC}" type="slidenum">
              <a:rPr lang="en-US" smtClean="0"/>
              <a:t>‹#›</a:t>
            </a:fld>
            <a:endParaRPr lang="en-US" dirty="0"/>
          </a:p>
        </p:txBody>
      </p:sp>
    </p:spTree>
    <p:extLst>
      <p:ext uri="{BB962C8B-B14F-4D97-AF65-F5344CB8AC3E}">
        <p14:creationId xmlns:p14="http://schemas.microsoft.com/office/powerpoint/2010/main" val="101878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5"/>
          </p:nvPr>
        </p:nvSpPr>
        <p:spPr/>
        <p:txBody>
          <a:bodyPr/>
          <a:lstStyle/>
          <a:p>
            <a:fld id="{67774A0C-450D-8246-9972-015807C468CC}" type="slidenum">
              <a:rPr lang="en-US" smtClean="0"/>
              <a:t>1</a:t>
            </a:fld>
            <a:endParaRPr lang="en-US" dirty="0"/>
          </a:p>
        </p:txBody>
      </p:sp>
    </p:spTree>
    <p:extLst>
      <p:ext uri="{BB962C8B-B14F-4D97-AF65-F5344CB8AC3E}">
        <p14:creationId xmlns:p14="http://schemas.microsoft.com/office/powerpoint/2010/main" val="299065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What will this mean for corporate earnings? This is what drives long-term stock returns. </a:t>
            </a:r>
          </a:p>
          <a:p>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10</a:t>
            </a:fld>
            <a:endParaRPr lang="en-US" dirty="0"/>
          </a:p>
        </p:txBody>
      </p:sp>
    </p:spTree>
    <p:extLst>
      <p:ext uri="{BB962C8B-B14F-4D97-AF65-F5344CB8AC3E}">
        <p14:creationId xmlns:p14="http://schemas.microsoft.com/office/powerpoint/2010/main" val="193938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surveys given to decision makers in both the service and manufacturing industry, input prices are falling. This is good for profit margins. </a:t>
            </a:r>
          </a:p>
        </p:txBody>
      </p:sp>
      <p:sp>
        <p:nvSpPr>
          <p:cNvPr id="4" name="Slide Number Placeholder 3"/>
          <p:cNvSpPr>
            <a:spLocks noGrp="1"/>
          </p:cNvSpPr>
          <p:nvPr>
            <p:ph type="sldNum" sz="quarter" idx="5"/>
          </p:nvPr>
        </p:nvSpPr>
        <p:spPr/>
        <p:txBody>
          <a:bodyPr/>
          <a:lstStyle/>
          <a:p>
            <a:fld id="{67774A0C-450D-8246-9972-015807C468CC}" type="slidenum">
              <a:rPr lang="en-US" smtClean="0"/>
              <a:t>11</a:t>
            </a:fld>
            <a:endParaRPr lang="en-US" dirty="0"/>
          </a:p>
        </p:txBody>
      </p:sp>
    </p:spTree>
    <p:extLst>
      <p:ext uri="{BB962C8B-B14F-4D97-AF65-F5344CB8AC3E}">
        <p14:creationId xmlns:p14="http://schemas.microsoft.com/office/powerpoint/2010/main" val="3586205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natural gas prices are falling which is good for manufacturing as energy costs can be tied to natural gas prices.</a:t>
            </a:r>
          </a:p>
        </p:txBody>
      </p:sp>
      <p:sp>
        <p:nvSpPr>
          <p:cNvPr id="4" name="Slide Number Placeholder 3"/>
          <p:cNvSpPr>
            <a:spLocks noGrp="1"/>
          </p:cNvSpPr>
          <p:nvPr>
            <p:ph type="sldNum" sz="quarter" idx="5"/>
          </p:nvPr>
        </p:nvSpPr>
        <p:spPr/>
        <p:txBody>
          <a:bodyPr/>
          <a:lstStyle/>
          <a:p>
            <a:fld id="{67774A0C-450D-8246-9972-015807C468CC}" type="slidenum">
              <a:rPr lang="en-US" smtClean="0"/>
              <a:t>12</a:t>
            </a:fld>
            <a:endParaRPr lang="en-US" dirty="0"/>
          </a:p>
        </p:txBody>
      </p:sp>
    </p:spTree>
    <p:extLst>
      <p:ext uri="{BB962C8B-B14F-4D97-AF65-F5344CB8AC3E}">
        <p14:creationId xmlns:p14="http://schemas.microsoft.com/office/powerpoint/2010/main" val="2933144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The earnings recession looks to be ending soon. While second quarter S&amp;P 500 earnings are expected to be negative for the third consecutive quarter, the third quarter is expected to turn positive. Earnings growth for the next three quarters after that are expected to be high single digits and low double digits. As inflation moderates, companies will likely keep their prices steady and lower input costs could mean higher profit margins. This could lead to upside earnings surprises as we discussed in our 2023 Outlook.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4A0C-450D-8246-9972-015807C468CC}" type="slidenum">
              <a:rPr lang="en-US" smtClean="0"/>
              <a:t>13</a:t>
            </a:fld>
            <a:endParaRPr lang="en-US" dirty="0"/>
          </a:p>
        </p:txBody>
      </p:sp>
    </p:spTree>
    <p:extLst>
      <p:ext uri="{BB962C8B-B14F-4D97-AF65-F5344CB8AC3E}">
        <p14:creationId xmlns:p14="http://schemas.microsoft.com/office/powerpoint/2010/main" val="3124772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 markets could be anticipating this already. Although, I think investors are too optimistic about future rate cuts and not pessimistic about the reason for those cuts. </a:t>
            </a:r>
          </a:p>
          <a:p>
            <a:endParaRPr lang="en-US" dirty="0"/>
          </a:p>
          <a:p>
            <a:r>
              <a:rPr lang="en-US" sz="1800" dirty="0">
                <a:effectLst/>
                <a:latin typeface="Calibri" panose="020F0502020204030204" pitchFamily="34" charset="0"/>
                <a:ea typeface="Calibri" panose="020F0502020204030204" pitchFamily="34" charset="0"/>
              </a:rPr>
              <a:t>Market volatility is on a downtrend since banking issues caused a volatility spike in March. The VIX closed below 14 recently, which is the lowest level since February 2020. For context, the average since 2015 is 18.8.</a:t>
            </a:r>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14</a:t>
            </a:fld>
            <a:endParaRPr lang="en-US" dirty="0"/>
          </a:p>
        </p:txBody>
      </p:sp>
    </p:spTree>
    <p:extLst>
      <p:ext uri="{BB962C8B-B14F-4D97-AF65-F5344CB8AC3E}">
        <p14:creationId xmlns:p14="http://schemas.microsoft.com/office/powerpoint/2010/main" val="498921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If we dive into market dynamics, market breadth has been weak since early March, but this can change quickly. What we mean by weak market breadth is much of the S&amp;P 500 returns early in this second quarter rally were driven by only a few companies that make up a large part of the index. This is why you probably have not seen your portfolio keep up with the S&amp;P 500. Being diversified away from these top holdings has not helped over this short period of time. </a:t>
            </a:r>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15</a:t>
            </a:fld>
            <a:endParaRPr lang="en-US" dirty="0"/>
          </a:p>
        </p:txBody>
      </p:sp>
    </p:spTree>
    <p:extLst>
      <p:ext uri="{BB962C8B-B14F-4D97-AF65-F5344CB8AC3E}">
        <p14:creationId xmlns:p14="http://schemas.microsoft.com/office/powerpoint/2010/main" val="3771066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808080"/>
                </a:solidFill>
                <a:effectLst/>
                <a:latin typeface="Arial" panose="020B0604020202020204" pitchFamily="34" charset="0"/>
                <a:ea typeface="Calibri" panose="020F0502020204030204" pitchFamily="34" charset="0"/>
                <a:cs typeface="Arial" panose="020B0604020202020204" pitchFamily="34" charset="0"/>
              </a:rPr>
              <a:t>The index has become more concentrated, and the top 10 holdings make up over 30% of the S&amp;P 500. While we did touch this level as recently as late 2021 and early 2022, this concentration hadn’t been that high since the dot-com bubble in the early 2000s when tech stocks at the top became a large part of the index. Some are drawing parallels to the dot-com bubble and the exuberance for artificial intelligence (AI).</a:t>
            </a:r>
            <a:endParaRPr lang="en-US" sz="12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16</a:t>
            </a:fld>
            <a:endParaRPr lang="en-US" dirty="0"/>
          </a:p>
        </p:txBody>
      </p:sp>
    </p:spTree>
    <p:extLst>
      <p:ext uri="{BB962C8B-B14F-4D97-AF65-F5344CB8AC3E}">
        <p14:creationId xmlns:p14="http://schemas.microsoft.com/office/powerpoint/2010/main" val="2638655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808080"/>
                </a:solidFill>
                <a:effectLst/>
                <a:latin typeface="Arial" panose="020B0604020202020204" pitchFamily="34" charset="0"/>
                <a:ea typeface="Calibri" panose="020F0502020204030204" pitchFamily="34" charset="0"/>
                <a:cs typeface="Arial" panose="020B0604020202020204" pitchFamily="34" charset="0"/>
              </a:rPr>
              <a:t>While the dot com bubble is an interesting parallel, price-to-earnings ratios are not at those levels. Looking at trailing 12-month P/Es the dot com bubble saw large cap growth P/Es over 45. Today, they are close to 30, but still above the 20-year average of 21.54. The good news is that large cap value, mid cap, small cap, and international stocks (including emerging markets) are near or far below their 20-year averages, meaning they are less expensive relative to their earnings. </a:t>
            </a:r>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17</a:t>
            </a:fld>
            <a:endParaRPr lang="en-US" dirty="0"/>
          </a:p>
        </p:txBody>
      </p:sp>
    </p:spTree>
    <p:extLst>
      <p:ext uri="{BB962C8B-B14F-4D97-AF65-F5344CB8AC3E}">
        <p14:creationId xmlns:p14="http://schemas.microsoft.com/office/powerpoint/2010/main" val="540052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From this chart you can see the premium for large cap stocks relative to small cap stocks is well above its 20-year average of a 1.1 ratio.</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4A0C-450D-8246-9972-015807C468CC}" type="slidenum">
              <a:rPr lang="en-US" smtClean="0"/>
              <a:t>18</a:t>
            </a:fld>
            <a:endParaRPr lang="en-US" dirty="0"/>
          </a:p>
        </p:txBody>
      </p:sp>
    </p:spTree>
    <p:extLst>
      <p:ext uri="{BB962C8B-B14F-4D97-AF65-F5344CB8AC3E}">
        <p14:creationId xmlns:p14="http://schemas.microsoft.com/office/powerpoint/2010/main" val="1431192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Credit markets can also be a good gauge of the future stock market as credit spreads tend to widen before a stock market correction as bond investors demand more compensation for the increasing risk of a credit event. Looking at spreads in both investment-grade and below-investment-grade bonds, they are not indicating a stock market correction or recession. As seen here, below investment-grade, or high-yield spreads are not at levels we traditionally see before a recession. The gray bands indicate past recessions (2008 and 2020). If we did experience a recession, we would expect these spreads to widen and the price of these bonds to fall in relation to their credit sensitivity.</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19</a:t>
            </a:fld>
            <a:endParaRPr lang="en-US" dirty="0"/>
          </a:p>
        </p:txBody>
      </p:sp>
    </p:spTree>
    <p:extLst>
      <p:ext uri="{BB962C8B-B14F-4D97-AF65-F5344CB8AC3E}">
        <p14:creationId xmlns:p14="http://schemas.microsoft.com/office/powerpoint/2010/main" val="238958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Opened the year thinking volatility would continue, Fed pause or pivot, and upside surprises later in the year. Here we are near the mid point of the year and the Fed paused interest rate hikes for now, but we really haven’t seen the volatility we were expecting. </a:t>
            </a:r>
          </a:p>
          <a:p>
            <a:pPr marL="0" marR="0" algn="just">
              <a:spcBef>
                <a:spcPts val="0"/>
              </a:spcBef>
              <a:spcAft>
                <a:spcPts val="0"/>
              </a:spcAft>
            </a:pP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For the second half of the year, we will be watching the economy closely as it acclimates to higher interest rates. We will be looking for upside surprises in earnings and paying close attention to market dynamics which we will discuss for the third theme.</a:t>
            </a:r>
          </a:p>
        </p:txBody>
      </p:sp>
      <p:sp>
        <p:nvSpPr>
          <p:cNvPr id="4" name="Slide Number Placeholder 3"/>
          <p:cNvSpPr>
            <a:spLocks noGrp="1"/>
          </p:cNvSpPr>
          <p:nvPr>
            <p:ph type="sldNum" sz="quarter" idx="5"/>
          </p:nvPr>
        </p:nvSpPr>
        <p:spPr/>
        <p:txBody>
          <a:bodyPr/>
          <a:lstStyle/>
          <a:p>
            <a:fld id="{67774A0C-450D-8246-9972-015807C468CC}" type="slidenum">
              <a:rPr lang="en-US" smtClean="0"/>
              <a:t>2</a:t>
            </a:fld>
            <a:endParaRPr lang="en-US" dirty="0"/>
          </a:p>
        </p:txBody>
      </p:sp>
    </p:spTree>
    <p:extLst>
      <p:ext uri="{BB962C8B-B14F-4D97-AF65-F5344CB8AC3E}">
        <p14:creationId xmlns:p14="http://schemas.microsoft.com/office/powerpoint/2010/main" val="697133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The clouds of uncertainty seem to be dissipating and investors are eagerly anticipating some sunshine. We appear to be near the end of the Fed rate hike cycle, although we could still get a couple more 0.25% increases if core inflation doesn’t ease quickly. But inflation is trending in the right direction, and it is expected that lagging categories like rents will eventually catch up and bring down inflation even more. </a:t>
            </a: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The biggest risk factor could be the Fed keeping rates higher for longer in the face of a recession, trying to avoid what happened in the early 1980s. We feel that while there are similarities, this time could be different. </a:t>
            </a:r>
          </a:p>
          <a:p>
            <a:pPr marL="0" marR="0" algn="just">
              <a:spcBef>
                <a:spcPts val="0"/>
              </a:spcBef>
              <a:spcAft>
                <a:spcPts val="0"/>
              </a:spcAft>
            </a:pPr>
            <a:endPar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While a recession could be on the horizon, we do think it would be mild. The labor market is strong, and we are in a consumer-driven economy. If people remain employed and don’t fear losing their jobs, they will likely continue to spend money. The labor market should weaken if the economy contracts, but it is coming from a point of strength with very low unemployment. Volatility has been somewhat absent recently but may come back, so it is important to remain diversified and not start chasing stocks that have run up in price recently. Sticking to long-term risk-and-return objectives is important, and not getting caught up in market movements up or down is key. Momentum in both directions can cloud investor psychology.</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80808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As always, count on your Cetera financial professional to help you through these volatile times and keep you focused on your personal goals and objectives.</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a:t>
            </a:r>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20</a:t>
            </a:fld>
            <a:endParaRPr lang="en-US" dirty="0"/>
          </a:p>
        </p:txBody>
      </p:sp>
    </p:spTree>
    <p:extLst>
      <p:ext uri="{BB962C8B-B14F-4D97-AF65-F5344CB8AC3E}">
        <p14:creationId xmlns:p14="http://schemas.microsoft.com/office/powerpoint/2010/main" val="1777765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21</a:t>
            </a:fld>
            <a:endParaRPr lang="en-US" dirty="0"/>
          </a:p>
        </p:txBody>
      </p:sp>
    </p:spTree>
    <p:extLst>
      <p:ext uri="{BB962C8B-B14F-4D97-AF65-F5344CB8AC3E}">
        <p14:creationId xmlns:p14="http://schemas.microsoft.com/office/powerpoint/2010/main" val="248146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a:t>
            </a:r>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24</a:t>
            </a:fld>
            <a:endParaRPr lang="en-US" dirty="0"/>
          </a:p>
        </p:txBody>
      </p:sp>
    </p:spTree>
    <p:extLst>
      <p:ext uri="{BB962C8B-B14F-4D97-AF65-F5344CB8AC3E}">
        <p14:creationId xmlns:p14="http://schemas.microsoft.com/office/powerpoint/2010/main" val="360040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economy is pretty interesting right now. Most anticipate a recession at some point this year or next year, but there is a possibility we won’t see one. I have started to hear the term “the great normalization”, which is similar to a rolling recession scenario, where we don’t see a broad-based recession. </a:t>
            </a:r>
          </a:p>
        </p:txBody>
      </p:sp>
      <p:sp>
        <p:nvSpPr>
          <p:cNvPr id="4" name="Slide Number Placeholder 3"/>
          <p:cNvSpPr>
            <a:spLocks noGrp="1"/>
          </p:cNvSpPr>
          <p:nvPr>
            <p:ph type="sldNum" sz="quarter" idx="5"/>
          </p:nvPr>
        </p:nvSpPr>
        <p:spPr/>
        <p:txBody>
          <a:bodyPr/>
          <a:lstStyle/>
          <a:p>
            <a:fld id="{67774A0C-450D-8246-9972-015807C468CC}" type="slidenum">
              <a:rPr lang="en-US" smtClean="0"/>
              <a:t>3</a:t>
            </a:fld>
            <a:endParaRPr lang="en-US" dirty="0"/>
          </a:p>
        </p:txBody>
      </p:sp>
    </p:spTree>
    <p:extLst>
      <p:ext uri="{BB962C8B-B14F-4D97-AF65-F5344CB8AC3E}">
        <p14:creationId xmlns:p14="http://schemas.microsoft.com/office/powerpoint/2010/main" val="270834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The U.S. economy may find itself at an inflection point in the second half of 2023. The economy generally takes about a year to truly to feel the impact of Fed rate hikes and the Fed only started raising interest rates in March 2022. As seen in this chart, the upper bound of the Feds Funds rate is currently 5.25%. In June of 2022, the upper bound was only 1% and by last December it was increased to 4%. So, the economy has arguably only been feeling a small fraction of the rate hikes thus far. As we spoke in our last quarterly outlook, cracks are already starting to emerge as evidenced by the banking sector. With inflation running high long before the Fed acted, the Fed was forced to raise rates faster without the opportunity to gauge the impact of those hikes.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774A0C-450D-8246-9972-015807C468CC}" type="slidenum">
              <a:rPr lang="en-US" smtClean="0"/>
              <a:t>4</a:t>
            </a:fld>
            <a:endParaRPr lang="en-US" dirty="0"/>
          </a:p>
        </p:txBody>
      </p:sp>
    </p:spTree>
    <p:extLst>
      <p:ext uri="{BB962C8B-B14F-4D97-AF65-F5344CB8AC3E}">
        <p14:creationId xmlns:p14="http://schemas.microsoft.com/office/powerpoint/2010/main" val="298868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dirty="0">
                <a:highlight>
                  <a:srgbClr val="FFFF00"/>
                </a:highlight>
              </a:rPr>
              <a:t>The problem is higher rates have lag effects on the economy that we have yet to see. </a:t>
            </a: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If we look at leading economic indicators to determine if a recession is on the horizon, they are pointing in that direction. </a:t>
            </a:r>
            <a:r>
              <a:rPr lang="en-US" sz="1800" b="0" dirty="0">
                <a:solidFill>
                  <a:srgbClr val="808080"/>
                </a:solidFill>
                <a:effectLst/>
                <a:latin typeface="Arial" panose="020B0604020202020204" pitchFamily="34" charset="0"/>
                <a:ea typeface="Calibri" panose="020F0502020204030204" pitchFamily="34" charset="0"/>
                <a:cs typeface="Arial" panose="020B0604020202020204" pitchFamily="34" charset="0"/>
              </a:rPr>
              <a:t>This chart </a:t>
            </a: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looks at the Leading Economic Index (LEI). It is an index of leading indicators, comprised of 10 components, including but not limited to housing, consumer expectations, lending and the labor market. Every time we have been at the current level of this index, we have experienced a recession (since 1960), as indicated by the light gray bars in the chart. </a:t>
            </a:r>
            <a:endParaRPr lang="en-US" sz="18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5</a:t>
            </a:fld>
            <a:endParaRPr lang="en-US" dirty="0"/>
          </a:p>
        </p:txBody>
      </p:sp>
    </p:spTree>
    <p:extLst>
      <p:ext uri="{BB962C8B-B14F-4D97-AF65-F5344CB8AC3E}">
        <p14:creationId xmlns:p14="http://schemas.microsoft.com/office/powerpoint/2010/main" val="305569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807720" algn="l"/>
              </a:tabLst>
            </a:pPr>
            <a:r>
              <a:rPr lang="en-US" sz="1800" b="0" dirty="0">
                <a:solidFill>
                  <a:srgbClr val="808080"/>
                </a:solidFill>
                <a:effectLst/>
                <a:latin typeface="Arial" panose="020B0604020202020204" pitchFamily="34" charset="0"/>
                <a:cs typeface="Arial" panose="020B0604020202020204" pitchFamily="34" charset="0"/>
              </a:rPr>
              <a:t>Lending standards continue to get tighter. This is a busy slide, but what is important is lending standards are getting tighter across the board in small and large firms from commercial loans to prime mortgage loans.</a:t>
            </a:r>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6</a:t>
            </a:fld>
            <a:endParaRPr lang="en-US" dirty="0"/>
          </a:p>
        </p:txBody>
      </p:sp>
    </p:spTree>
    <p:extLst>
      <p:ext uri="{BB962C8B-B14F-4D97-AF65-F5344CB8AC3E}">
        <p14:creationId xmlns:p14="http://schemas.microsoft.com/office/powerpoint/2010/main" val="35140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is that some interest rate sensitive areas of the economy appear to be recovering from their lows. You can see this in new home sales.</a:t>
            </a:r>
          </a:p>
        </p:txBody>
      </p:sp>
      <p:sp>
        <p:nvSpPr>
          <p:cNvPr id="4" name="Slide Number Placeholder 3"/>
          <p:cNvSpPr>
            <a:spLocks noGrp="1"/>
          </p:cNvSpPr>
          <p:nvPr>
            <p:ph type="sldNum" sz="quarter" idx="5"/>
          </p:nvPr>
        </p:nvSpPr>
        <p:spPr/>
        <p:txBody>
          <a:bodyPr/>
          <a:lstStyle/>
          <a:p>
            <a:fld id="{67774A0C-450D-8246-9972-015807C468CC}" type="slidenum">
              <a:rPr lang="en-US" smtClean="0"/>
              <a:t>7</a:t>
            </a:fld>
            <a:endParaRPr lang="en-US" dirty="0"/>
          </a:p>
        </p:txBody>
      </p:sp>
    </p:spTree>
    <p:extLst>
      <p:ext uri="{BB962C8B-B14F-4D97-AF65-F5344CB8AC3E}">
        <p14:creationId xmlns:p14="http://schemas.microsoft.com/office/powerpoint/2010/main" val="825244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auto sales. Although this may also be a story of supply chains normalizing. </a:t>
            </a:r>
          </a:p>
        </p:txBody>
      </p:sp>
      <p:sp>
        <p:nvSpPr>
          <p:cNvPr id="4" name="Slide Number Placeholder 3"/>
          <p:cNvSpPr>
            <a:spLocks noGrp="1"/>
          </p:cNvSpPr>
          <p:nvPr>
            <p:ph type="sldNum" sz="quarter" idx="5"/>
          </p:nvPr>
        </p:nvSpPr>
        <p:spPr/>
        <p:txBody>
          <a:bodyPr/>
          <a:lstStyle/>
          <a:p>
            <a:fld id="{67774A0C-450D-8246-9972-015807C468CC}" type="slidenum">
              <a:rPr lang="en-US" smtClean="0"/>
              <a:t>8</a:t>
            </a:fld>
            <a:endParaRPr lang="en-US" dirty="0"/>
          </a:p>
        </p:txBody>
      </p:sp>
    </p:spTree>
    <p:extLst>
      <p:ext uri="{BB962C8B-B14F-4D97-AF65-F5344CB8AC3E}">
        <p14:creationId xmlns:p14="http://schemas.microsoft.com/office/powerpoint/2010/main" val="205662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Misery Index is the sum of annual inflation and the unemployment rate. It’s a measure of how much misery is in the economy. You can see this is coming down from elevated levels. Things are getting better out there. Energy and Food at home prices have dropped which also helps.</a:t>
            </a:r>
          </a:p>
          <a:p>
            <a:endParaRPr lang="en-US" sz="1200" dirty="0"/>
          </a:p>
          <a:p>
            <a:r>
              <a:rPr lang="en-US" sz="1200" dirty="0"/>
              <a:t>Unemployment remains very low, while inflation is still at an elevated level (but slowing).</a:t>
            </a:r>
            <a:endParaRPr lang="en-US" dirty="0"/>
          </a:p>
        </p:txBody>
      </p:sp>
      <p:sp>
        <p:nvSpPr>
          <p:cNvPr id="4" name="Slide Number Placeholder 3"/>
          <p:cNvSpPr>
            <a:spLocks noGrp="1"/>
          </p:cNvSpPr>
          <p:nvPr>
            <p:ph type="sldNum" sz="quarter" idx="10"/>
          </p:nvPr>
        </p:nvSpPr>
        <p:spPr/>
        <p:txBody>
          <a:bodyPr/>
          <a:lstStyle/>
          <a:p>
            <a:pPr>
              <a:defRPr/>
            </a:pPr>
            <a:fld id="{2B4B7F7B-944E-47A4-BC80-2EE2C219CA7D}" type="slidenum">
              <a:rPr lang="en-US" altLang="en-US" smtClean="0"/>
              <a:pPr>
                <a:defRPr/>
              </a:pPr>
              <a:t>9</a:t>
            </a:fld>
            <a:endParaRPr lang="en-US" altLang="en-US" dirty="0"/>
          </a:p>
        </p:txBody>
      </p:sp>
    </p:spTree>
    <p:extLst>
      <p:ext uri="{BB962C8B-B14F-4D97-AF65-F5344CB8AC3E}">
        <p14:creationId xmlns:p14="http://schemas.microsoft.com/office/powerpoint/2010/main" val="2663054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743371-1ABB-7044-B06F-1A9538D5513F}"/>
              </a:ext>
            </a:extLst>
          </p:cNvPr>
          <p:cNvSpPr/>
          <p:nvPr userDrawn="1"/>
        </p:nvSpPr>
        <p:spPr>
          <a:xfrm>
            <a:off x="0" y="-10263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drawing, food&#10;&#10;Description automatically generated">
            <a:extLst>
              <a:ext uri="{FF2B5EF4-FFF2-40B4-BE49-F238E27FC236}">
                <a16:creationId xmlns:a16="http://schemas.microsoft.com/office/drawing/2014/main" id="{F0BC1820-C8FE-9044-99A8-2ECE813A17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5488" y="864747"/>
            <a:ext cx="1792526" cy="525134"/>
          </a:xfrm>
          <a:prstGeom prst="rect">
            <a:avLst/>
          </a:prstGeom>
        </p:spPr>
      </p:pic>
      <p:pic>
        <p:nvPicPr>
          <p:cNvPr id="29" name="Picture 28">
            <a:extLst>
              <a:ext uri="{FF2B5EF4-FFF2-40B4-BE49-F238E27FC236}">
                <a16:creationId xmlns:a16="http://schemas.microsoft.com/office/drawing/2014/main" id="{A76AC2F5-CD26-3C45-A309-B5829089E2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775928" y="-114300"/>
            <a:ext cx="2552700" cy="7086600"/>
          </a:xfrm>
          <a:prstGeom prst="rect">
            <a:avLst/>
          </a:prstGeom>
        </p:spPr>
      </p:pic>
      <p:sp>
        <p:nvSpPr>
          <p:cNvPr id="13" name="Title 1">
            <a:extLst>
              <a:ext uri="{FF2B5EF4-FFF2-40B4-BE49-F238E27FC236}">
                <a16:creationId xmlns:a16="http://schemas.microsoft.com/office/drawing/2014/main" id="{A98DB242-6947-394A-AE03-F305716281EB}"/>
              </a:ext>
            </a:extLst>
          </p:cNvPr>
          <p:cNvSpPr>
            <a:spLocks noGrp="1"/>
          </p:cNvSpPr>
          <p:nvPr>
            <p:ph type="title" hasCustomPrompt="1"/>
          </p:nvPr>
        </p:nvSpPr>
        <p:spPr>
          <a:xfrm>
            <a:off x="805488" y="3025768"/>
            <a:ext cx="8056532" cy="769658"/>
          </a:xfrm>
        </p:spPr>
        <p:txBody>
          <a:bodyPr>
            <a:noAutofit/>
          </a:bodyPr>
          <a:lstStyle>
            <a:lvl1pPr>
              <a:defRPr sz="6000">
                <a:solidFill>
                  <a:srgbClr val="36166D"/>
                </a:solidFill>
              </a:defRPr>
            </a:lvl1pPr>
          </a:lstStyle>
          <a:p>
            <a:r>
              <a:rPr lang="en-US" dirty="0"/>
              <a:t>Presentation Title</a:t>
            </a:r>
          </a:p>
        </p:txBody>
      </p:sp>
      <p:sp>
        <p:nvSpPr>
          <p:cNvPr id="16" name="Text Placeholder 16">
            <a:extLst>
              <a:ext uri="{FF2B5EF4-FFF2-40B4-BE49-F238E27FC236}">
                <a16:creationId xmlns:a16="http://schemas.microsoft.com/office/drawing/2014/main" id="{871482B8-6D44-CC46-A451-7815AF2B15AA}"/>
              </a:ext>
            </a:extLst>
          </p:cNvPr>
          <p:cNvSpPr>
            <a:spLocks noGrp="1"/>
          </p:cNvSpPr>
          <p:nvPr>
            <p:ph type="body" sz="quarter" idx="10" hasCustomPrompt="1"/>
          </p:nvPr>
        </p:nvSpPr>
        <p:spPr>
          <a:xfrm>
            <a:off x="805488" y="3852600"/>
            <a:ext cx="8056532" cy="563049"/>
          </a:xfrm>
        </p:spPr>
        <p:txBody>
          <a:bodyPr>
            <a:normAutofit/>
          </a:bodyPr>
          <a:lstStyle>
            <a:lvl1pPr marL="0" indent="0" algn="l">
              <a:buNone/>
              <a:defRPr sz="2400" b="0">
                <a:solidFill>
                  <a:srgbClr val="85216C"/>
                </a:solidFill>
              </a:defRPr>
            </a:lvl1pPr>
          </a:lstStyle>
          <a:p>
            <a:pPr lvl="0"/>
            <a:r>
              <a:rPr lang="en-US" dirty="0"/>
              <a:t>Presentation Subtitle  |  Date</a:t>
            </a:r>
          </a:p>
        </p:txBody>
      </p:sp>
      <p:pic>
        <p:nvPicPr>
          <p:cNvPr id="5" name="Picture 4">
            <a:extLst>
              <a:ext uri="{FF2B5EF4-FFF2-40B4-BE49-F238E27FC236}">
                <a16:creationId xmlns:a16="http://schemas.microsoft.com/office/drawing/2014/main" id="{E35F867B-0B9F-344D-AFD7-3029DBB5C1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5488" y="5828153"/>
            <a:ext cx="1498600" cy="330200"/>
          </a:xfrm>
          <a:prstGeom prst="rect">
            <a:avLst/>
          </a:prstGeom>
        </p:spPr>
      </p:pic>
      <p:sp>
        <p:nvSpPr>
          <p:cNvPr id="2" name="Footer Placeholder 1">
            <a:extLst>
              <a:ext uri="{FF2B5EF4-FFF2-40B4-BE49-F238E27FC236}">
                <a16:creationId xmlns:a16="http://schemas.microsoft.com/office/drawing/2014/main" id="{CBE978F8-F7D0-8112-1A3B-BADBF271599E}"/>
              </a:ext>
            </a:extLst>
          </p:cNvPr>
          <p:cNvSpPr>
            <a:spLocks noGrp="1"/>
          </p:cNvSpPr>
          <p:nvPr>
            <p:ph type="ftr" sz="quarter" idx="11"/>
          </p:nvPr>
        </p:nvSpPr>
        <p:spPr/>
        <p:txBody>
          <a:bodyPr/>
          <a:lstStyle/>
          <a:p>
            <a:r>
              <a:rPr lang="en-US" dirty="0">
                <a:solidFill>
                  <a:schemeClr val="tx1"/>
                </a:solidFill>
              </a:rPr>
              <a:t>For b/d use only. Not for use with public</a:t>
            </a:r>
            <a:r>
              <a:rPr lang="en-US" dirty="0"/>
              <a:t>. </a:t>
            </a:r>
          </a:p>
        </p:txBody>
      </p:sp>
      <p:sp>
        <p:nvSpPr>
          <p:cNvPr id="3" name="Slide Number Placeholder 2">
            <a:extLst>
              <a:ext uri="{FF2B5EF4-FFF2-40B4-BE49-F238E27FC236}">
                <a16:creationId xmlns:a16="http://schemas.microsoft.com/office/drawing/2014/main" id="{2C27FA6A-0882-3475-7D22-628D842625B1}"/>
              </a:ext>
            </a:extLst>
          </p:cNvPr>
          <p:cNvSpPr>
            <a:spLocks noGrp="1"/>
          </p:cNvSpPr>
          <p:nvPr>
            <p:ph type="sldNum" sz="quarter" idx="12"/>
          </p:nvPr>
        </p:nvSpPr>
        <p:spPr/>
        <p:txBody>
          <a:bodyPr/>
          <a:lstStyle/>
          <a:p>
            <a:fld id="{37CAAC7E-E39D-465C-A5AC-7339A68ECE7D}" type="slidenum">
              <a:rPr lang="en-US" smtClean="0"/>
              <a:pPr/>
              <a:t>‹#›</a:t>
            </a:fld>
            <a:endParaRPr lang="en-US" dirty="0"/>
          </a:p>
        </p:txBody>
      </p:sp>
    </p:spTree>
    <p:extLst>
      <p:ext uri="{BB962C8B-B14F-4D97-AF65-F5344CB8AC3E}">
        <p14:creationId xmlns:p14="http://schemas.microsoft.com/office/powerpoint/2010/main" val="150283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8B2E-DDBE-5541-8C8C-09DE2269B6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AEA987-47D5-1148-A1A1-4452C8D5B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3BB58B-E357-E043-AFBE-5ED69EDE92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BC8ED0-0F7B-6E4A-8CB0-28A4F980D3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24B9D-E4BB-C64A-BC58-255C8BEE7B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8EBF330-3106-4259-6D8A-C5D20C1A2943}"/>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8" name="Footer Placeholder 7">
            <a:extLst>
              <a:ext uri="{FF2B5EF4-FFF2-40B4-BE49-F238E27FC236}">
                <a16:creationId xmlns:a16="http://schemas.microsoft.com/office/drawing/2014/main" id="{FE35B802-EE06-35CD-0232-63411CEB4FF4}"/>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2721464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87EB-49C9-454E-AFEA-FE8C4F809F1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0129CA6-4034-8AAC-DBED-D38E8D1E6EBC}"/>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4" name="Footer Placeholder 3">
            <a:extLst>
              <a:ext uri="{FF2B5EF4-FFF2-40B4-BE49-F238E27FC236}">
                <a16:creationId xmlns:a16="http://schemas.microsoft.com/office/drawing/2014/main" id="{3F483DB2-F868-9592-2F7B-972B596F2EC8}"/>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3762190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D7D321-E589-09DA-243F-DD85BCEACEC5}"/>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3" name="Footer Placeholder 2">
            <a:extLst>
              <a:ext uri="{FF2B5EF4-FFF2-40B4-BE49-F238E27FC236}">
                <a16:creationId xmlns:a16="http://schemas.microsoft.com/office/drawing/2014/main" id="{0A14A206-23D5-EDFC-2143-25E0A7CAB230}"/>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1149600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656D-D058-DC41-9130-0044A26E9E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E67AAE-E7E6-3F46-A96F-6EFA45223E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E2EEE1F-30C3-7540-A612-3588A2656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68173802-C941-4635-E398-C8A92944EEF2}"/>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6" name="Footer Placeholder 5">
            <a:extLst>
              <a:ext uri="{FF2B5EF4-FFF2-40B4-BE49-F238E27FC236}">
                <a16:creationId xmlns:a16="http://schemas.microsoft.com/office/drawing/2014/main" id="{65384442-7D3B-C13D-7A81-C7391ED36157}"/>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389532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09DF44-DB0D-5141-AF5F-34A44015AD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C97D0C-2DB3-1448-AFAD-D5023C7C8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1B0A250-4C61-C994-3223-CD308485D023}"/>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5" name="Footer Placeholder 4">
            <a:extLst>
              <a:ext uri="{FF2B5EF4-FFF2-40B4-BE49-F238E27FC236}">
                <a16:creationId xmlns:a16="http://schemas.microsoft.com/office/drawing/2014/main" id="{53E69808-2F63-C6AD-1E29-954FB5FC2162}"/>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279421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E1E3B-0567-EF45-AD46-7DBC7D4FA68E}"/>
              </a:ext>
            </a:extLst>
          </p:cNvPr>
          <p:cNvSpPr>
            <a:spLocks noGrp="1"/>
          </p:cNvSpPr>
          <p:nvPr>
            <p:ph type="title"/>
          </p:nvPr>
        </p:nvSpPr>
        <p:spPr/>
        <p:txBody>
          <a:bodyPr/>
          <a:lstStyle>
            <a:lvl1pPr>
              <a:defRPr>
                <a:solidFill>
                  <a:srgbClr val="36166D"/>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0F68E27F-4CDA-E8AF-4218-7170B2C1B829}"/>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4" name="Footer Placeholder 3">
            <a:extLst>
              <a:ext uri="{FF2B5EF4-FFF2-40B4-BE49-F238E27FC236}">
                <a16:creationId xmlns:a16="http://schemas.microsoft.com/office/drawing/2014/main" id="{F0191B58-434B-2C71-86F0-11EB979A468E}"/>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290214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8A21DC5-E6D4-CB4D-8AEB-D6F3056179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drawing, food&#10;&#10;Description automatically generated">
            <a:extLst>
              <a:ext uri="{FF2B5EF4-FFF2-40B4-BE49-F238E27FC236}">
                <a16:creationId xmlns:a16="http://schemas.microsoft.com/office/drawing/2014/main" id="{1F0CB975-ED9A-1A42-A441-3C9B6E05A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5488" y="864747"/>
            <a:ext cx="1792526" cy="525134"/>
          </a:xfrm>
          <a:prstGeom prst="rect">
            <a:avLst/>
          </a:prstGeom>
        </p:spPr>
      </p:pic>
      <p:sp>
        <p:nvSpPr>
          <p:cNvPr id="15" name="Title 1">
            <a:extLst>
              <a:ext uri="{FF2B5EF4-FFF2-40B4-BE49-F238E27FC236}">
                <a16:creationId xmlns:a16="http://schemas.microsoft.com/office/drawing/2014/main" id="{AB1B716D-962A-3149-BD93-D350C6AFE030}"/>
              </a:ext>
            </a:extLst>
          </p:cNvPr>
          <p:cNvSpPr>
            <a:spLocks noGrp="1"/>
          </p:cNvSpPr>
          <p:nvPr>
            <p:ph type="title" hasCustomPrompt="1"/>
          </p:nvPr>
        </p:nvSpPr>
        <p:spPr>
          <a:xfrm>
            <a:off x="805488" y="3025768"/>
            <a:ext cx="8056532" cy="769658"/>
          </a:xfrm>
        </p:spPr>
        <p:txBody>
          <a:bodyPr>
            <a:noAutofit/>
          </a:bodyPr>
          <a:lstStyle>
            <a:lvl1pPr>
              <a:defRPr sz="6000">
                <a:solidFill>
                  <a:srgbClr val="36166D"/>
                </a:solidFill>
              </a:defRPr>
            </a:lvl1pPr>
          </a:lstStyle>
          <a:p>
            <a:r>
              <a:rPr lang="en-US" dirty="0"/>
              <a:t>Presentation Title</a:t>
            </a:r>
          </a:p>
        </p:txBody>
      </p:sp>
      <p:sp>
        <p:nvSpPr>
          <p:cNvPr id="16" name="Text Placeholder 16">
            <a:extLst>
              <a:ext uri="{FF2B5EF4-FFF2-40B4-BE49-F238E27FC236}">
                <a16:creationId xmlns:a16="http://schemas.microsoft.com/office/drawing/2014/main" id="{6928CA84-3A43-2F44-B741-46524B6DEAE0}"/>
              </a:ext>
            </a:extLst>
          </p:cNvPr>
          <p:cNvSpPr>
            <a:spLocks noGrp="1"/>
          </p:cNvSpPr>
          <p:nvPr>
            <p:ph type="body" sz="quarter" idx="10" hasCustomPrompt="1"/>
          </p:nvPr>
        </p:nvSpPr>
        <p:spPr>
          <a:xfrm>
            <a:off x="805488" y="3852600"/>
            <a:ext cx="8056532" cy="563049"/>
          </a:xfrm>
        </p:spPr>
        <p:txBody>
          <a:bodyPr>
            <a:normAutofit/>
          </a:bodyPr>
          <a:lstStyle>
            <a:lvl1pPr marL="0" indent="0" algn="l">
              <a:buNone/>
              <a:defRPr sz="2400" b="0">
                <a:solidFill>
                  <a:srgbClr val="85216C"/>
                </a:solidFill>
              </a:defRPr>
            </a:lvl1pPr>
          </a:lstStyle>
          <a:p>
            <a:pPr lvl="0"/>
            <a:r>
              <a:rPr lang="en-US" dirty="0"/>
              <a:t>Presentation Subtitle  |  Date</a:t>
            </a:r>
          </a:p>
        </p:txBody>
      </p:sp>
      <p:pic>
        <p:nvPicPr>
          <p:cNvPr id="13" name="Picture 12">
            <a:extLst>
              <a:ext uri="{FF2B5EF4-FFF2-40B4-BE49-F238E27FC236}">
                <a16:creationId xmlns:a16="http://schemas.microsoft.com/office/drawing/2014/main" id="{BFF43A79-3484-0843-915E-FF3CF4F539A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775928" y="-114300"/>
            <a:ext cx="2552700" cy="7086600"/>
          </a:xfrm>
          <a:prstGeom prst="rect">
            <a:avLst/>
          </a:prstGeom>
        </p:spPr>
      </p:pic>
      <p:pic>
        <p:nvPicPr>
          <p:cNvPr id="8" name="Picture 7">
            <a:extLst>
              <a:ext uri="{FF2B5EF4-FFF2-40B4-BE49-F238E27FC236}">
                <a16:creationId xmlns:a16="http://schemas.microsoft.com/office/drawing/2014/main" id="{94EA7286-36E7-4A1C-B227-EDD295AD77F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5488" y="5828153"/>
            <a:ext cx="1498600" cy="330200"/>
          </a:xfrm>
          <a:prstGeom prst="rect">
            <a:avLst/>
          </a:prstGeom>
        </p:spPr>
      </p:pic>
      <p:sp>
        <p:nvSpPr>
          <p:cNvPr id="2" name="Footer Placeholder 1">
            <a:extLst>
              <a:ext uri="{FF2B5EF4-FFF2-40B4-BE49-F238E27FC236}">
                <a16:creationId xmlns:a16="http://schemas.microsoft.com/office/drawing/2014/main" id="{EA770EC9-9B87-099B-6287-8C5875DFC326}"/>
              </a:ext>
            </a:extLst>
          </p:cNvPr>
          <p:cNvSpPr>
            <a:spLocks noGrp="1"/>
          </p:cNvSpPr>
          <p:nvPr>
            <p:ph type="ftr" sz="quarter" idx="11"/>
          </p:nvPr>
        </p:nvSpPr>
        <p:spPr/>
        <p:txBody>
          <a:bodyPr/>
          <a:lstStyle>
            <a:lvl1pPr>
              <a:defRPr>
                <a:solidFill>
                  <a:schemeClr val="tx1"/>
                </a:solidFill>
              </a:defRPr>
            </a:lvl1pPr>
          </a:lstStyle>
          <a:p>
            <a:r>
              <a:rPr lang="en-US" dirty="0"/>
              <a:t>For b/d use only. Not for use with public. </a:t>
            </a:r>
          </a:p>
        </p:txBody>
      </p:sp>
      <p:sp>
        <p:nvSpPr>
          <p:cNvPr id="3" name="Slide Number Placeholder 2">
            <a:extLst>
              <a:ext uri="{FF2B5EF4-FFF2-40B4-BE49-F238E27FC236}">
                <a16:creationId xmlns:a16="http://schemas.microsoft.com/office/drawing/2014/main" id="{7636D8F1-7D52-2C87-B7C0-E51CF5FE7E6D}"/>
              </a:ext>
            </a:extLst>
          </p:cNvPr>
          <p:cNvSpPr>
            <a:spLocks noGrp="1"/>
          </p:cNvSpPr>
          <p:nvPr>
            <p:ph type="sldNum" sz="quarter" idx="12"/>
          </p:nvPr>
        </p:nvSpPr>
        <p:spPr/>
        <p:txBody>
          <a:bodyPr/>
          <a:lstStyle/>
          <a:p>
            <a:fld id="{37CAAC7E-E39D-465C-A5AC-7339A68ECE7D}" type="slidenum">
              <a:rPr lang="en-US" smtClean="0"/>
              <a:pPr/>
              <a:t>‹#›</a:t>
            </a:fld>
            <a:endParaRPr lang="en-US" dirty="0"/>
          </a:p>
        </p:txBody>
      </p:sp>
    </p:spTree>
    <p:extLst>
      <p:ext uri="{BB962C8B-B14F-4D97-AF65-F5344CB8AC3E}">
        <p14:creationId xmlns:p14="http://schemas.microsoft.com/office/powerpoint/2010/main" val="238858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79A2-3E94-4843-A58E-B1023EAC72CB}"/>
              </a:ext>
            </a:extLst>
          </p:cNvPr>
          <p:cNvSpPr>
            <a:spLocks noGrp="1"/>
          </p:cNvSpPr>
          <p:nvPr>
            <p:ph type="title"/>
          </p:nvPr>
        </p:nvSpPr>
        <p:spPr/>
        <p:txBody>
          <a:bodyPr/>
          <a:lstStyle>
            <a:lvl1pPr>
              <a:defRPr>
                <a:solidFill>
                  <a:srgbClr val="36166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20030F7-569C-1A43-9769-83F1F3410866}"/>
              </a:ext>
            </a:extLst>
          </p:cNvPr>
          <p:cNvSpPr>
            <a:spLocks noGrp="1"/>
          </p:cNvSpPr>
          <p:nvPr>
            <p:ph idx="1"/>
          </p:nvPr>
        </p:nvSpPr>
        <p:spPr>
          <a:xfrm>
            <a:off x="838200" y="1237766"/>
            <a:ext cx="10515600" cy="4849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9DD16527-7316-65C6-A7BF-62FFEE4AA4BE}"/>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5" name="Footer Placeholder 4">
            <a:extLst>
              <a:ext uri="{FF2B5EF4-FFF2-40B4-BE49-F238E27FC236}">
                <a16:creationId xmlns:a16="http://schemas.microsoft.com/office/drawing/2014/main" id="{C82E1563-02D5-EA1D-20C1-3AC5CE46B1F0}"/>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356814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FCA8-E8CB-5448-8363-2DECFD732CED}"/>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688C4242-AB1C-5B4D-963F-E02D8AC285E9}"/>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4" name="Footer Placeholder 3">
            <a:extLst>
              <a:ext uri="{FF2B5EF4-FFF2-40B4-BE49-F238E27FC236}">
                <a16:creationId xmlns:a16="http://schemas.microsoft.com/office/drawing/2014/main" id="{8C121C82-474F-6A46-B2B0-0E3A7813B37D}"/>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29109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79A2-3E94-4843-A58E-B1023EAC72CB}"/>
              </a:ext>
            </a:extLst>
          </p:cNvPr>
          <p:cNvSpPr>
            <a:spLocks noGrp="1"/>
          </p:cNvSpPr>
          <p:nvPr>
            <p:ph type="title"/>
          </p:nvPr>
        </p:nvSpPr>
        <p:spPr/>
        <p:txBody>
          <a:bodyPr/>
          <a:lstStyle>
            <a:lvl1pPr>
              <a:defRPr>
                <a:solidFill>
                  <a:srgbClr val="3E2144"/>
                </a:solidFill>
              </a:defRPr>
            </a:lvl1pPr>
          </a:lstStyle>
          <a:p>
            <a:r>
              <a:rPr lang="en-US" dirty="0"/>
              <a:t>Click to edit Master title style</a:t>
            </a:r>
          </a:p>
        </p:txBody>
      </p:sp>
      <p:grpSp>
        <p:nvGrpSpPr>
          <p:cNvPr id="4" name="Group 3">
            <a:extLst>
              <a:ext uri="{FF2B5EF4-FFF2-40B4-BE49-F238E27FC236}">
                <a16:creationId xmlns:a16="http://schemas.microsoft.com/office/drawing/2014/main" id="{28D102AB-F754-1C4C-84E9-7602AB13F2D5}"/>
              </a:ext>
            </a:extLst>
          </p:cNvPr>
          <p:cNvGrpSpPr/>
          <p:nvPr userDrawn="1"/>
        </p:nvGrpSpPr>
        <p:grpSpPr>
          <a:xfrm>
            <a:off x="1002604" y="2338575"/>
            <a:ext cx="2650181" cy="2650178"/>
            <a:chOff x="1068506" y="2566225"/>
            <a:chExt cx="2650181" cy="2650178"/>
          </a:xfrm>
        </p:grpSpPr>
        <p:sp>
          <p:nvSpPr>
            <p:cNvPr id="5" name="Oval 4">
              <a:extLst>
                <a:ext uri="{FF2B5EF4-FFF2-40B4-BE49-F238E27FC236}">
                  <a16:creationId xmlns:a16="http://schemas.microsoft.com/office/drawing/2014/main" id="{B5C80BCF-6BA3-1648-BD75-72C551EC7C5D}"/>
                </a:ext>
              </a:extLst>
            </p:cNvPr>
            <p:cNvSpPr/>
            <p:nvPr/>
          </p:nvSpPr>
          <p:spPr>
            <a:xfrm>
              <a:off x="1068506" y="2566225"/>
              <a:ext cx="2650181" cy="265017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Isosceles Triangle 9">
              <a:extLst>
                <a:ext uri="{FF2B5EF4-FFF2-40B4-BE49-F238E27FC236}">
                  <a16:creationId xmlns:a16="http://schemas.microsoft.com/office/drawing/2014/main" id="{074D2E4C-8552-D942-92AD-04CEC398340D}"/>
                </a:ext>
              </a:extLst>
            </p:cNvPr>
            <p:cNvSpPr/>
            <p:nvPr/>
          </p:nvSpPr>
          <p:spPr>
            <a:xfrm>
              <a:off x="1185968" y="2822343"/>
              <a:ext cx="302915" cy="261133"/>
            </a:xfrm>
            <a:prstGeom prst="triangle">
              <a:avLst/>
            </a:prstGeom>
            <a:noFill/>
            <a:ln w="28575" cmpd="sng">
              <a:solidFill>
                <a:srgbClr val="F3B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EEE2A755-494A-A54B-BF4D-28500E11C846}"/>
              </a:ext>
            </a:extLst>
          </p:cNvPr>
          <p:cNvGrpSpPr/>
          <p:nvPr userDrawn="1"/>
        </p:nvGrpSpPr>
        <p:grpSpPr>
          <a:xfrm>
            <a:off x="4696529" y="2192326"/>
            <a:ext cx="2650182" cy="2796428"/>
            <a:chOff x="4762431" y="2419976"/>
            <a:chExt cx="2650182" cy="2796428"/>
          </a:xfrm>
        </p:grpSpPr>
        <p:sp>
          <p:nvSpPr>
            <p:cNvPr id="9" name="Oval 8">
              <a:extLst>
                <a:ext uri="{FF2B5EF4-FFF2-40B4-BE49-F238E27FC236}">
                  <a16:creationId xmlns:a16="http://schemas.microsoft.com/office/drawing/2014/main" id="{0631EA01-5CD2-B74A-9BBE-989B04B6F069}"/>
                </a:ext>
              </a:extLst>
            </p:cNvPr>
            <p:cNvSpPr/>
            <p:nvPr/>
          </p:nvSpPr>
          <p:spPr>
            <a:xfrm>
              <a:off x="4762431" y="2566225"/>
              <a:ext cx="2650182" cy="2650179"/>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A825CE5-D93A-524D-BAF6-2FF70C4EE086}"/>
                </a:ext>
              </a:extLst>
            </p:cNvPr>
            <p:cNvSpPr/>
            <p:nvPr/>
          </p:nvSpPr>
          <p:spPr>
            <a:xfrm>
              <a:off x="6871252" y="2419976"/>
              <a:ext cx="376556" cy="376556"/>
            </a:xfrm>
            <a:prstGeom prst="ellipse">
              <a:avLst/>
            </a:prstGeom>
            <a:solidFill>
              <a:srgbClr val="3A86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9BEFF3A8-C470-534B-A013-05560B2822E5}"/>
              </a:ext>
            </a:extLst>
          </p:cNvPr>
          <p:cNvGrpSpPr/>
          <p:nvPr userDrawn="1"/>
        </p:nvGrpSpPr>
        <p:grpSpPr>
          <a:xfrm>
            <a:off x="8546319" y="2338575"/>
            <a:ext cx="2687878" cy="2687875"/>
            <a:chOff x="8612221" y="2566225"/>
            <a:chExt cx="2687878" cy="2687875"/>
          </a:xfrm>
        </p:grpSpPr>
        <p:sp>
          <p:nvSpPr>
            <p:cNvPr id="13" name="Oval 12">
              <a:extLst>
                <a:ext uri="{FF2B5EF4-FFF2-40B4-BE49-F238E27FC236}">
                  <a16:creationId xmlns:a16="http://schemas.microsoft.com/office/drawing/2014/main" id="{D3AF7983-F2E9-C243-B034-68B78AE6382E}"/>
                </a:ext>
              </a:extLst>
            </p:cNvPr>
            <p:cNvSpPr/>
            <p:nvPr/>
          </p:nvSpPr>
          <p:spPr>
            <a:xfrm>
              <a:off x="8612221" y="2566225"/>
              <a:ext cx="2687878" cy="2687875"/>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C194BB5-0810-ED4E-8499-35F5772EDE35}"/>
                </a:ext>
              </a:extLst>
            </p:cNvPr>
            <p:cNvSpPr/>
            <p:nvPr/>
          </p:nvSpPr>
          <p:spPr>
            <a:xfrm>
              <a:off x="10638682" y="4777040"/>
              <a:ext cx="359067" cy="373177"/>
            </a:xfrm>
            <a:prstGeom prst="ellipse">
              <a:avLst/>
            </a:prstGeom>
            <a:noFill/>
            <a:ln w="38100" cmpd="sng">
              <a:solidFill>
                <a:srgbClr val="85216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 Placeholder 16">
            <a:extLst>
              <a:ext uri="{FF2B5EF4-FFF2-40B4-BE49-F238E27FC236}">
                <a16:creationId xmlns:a16="http://schemas.microsoft.com/office/drawing/2014/main" id="{67572EDA-ADCB-974D-9EEE-FE20833F6DB6}"/>
              </a:ext>
            </a:extLst>
          </p:cNvPr>
          <p:cNvSpPr>
            <a:spLocks noGrp="1"/>
          </p:cNvSpPr>
          <p:nvPr>
            <p:ph type="body" sz="quarter" idx="10"/>
          </p:nvPr>
        </p:nvSpPr>
        <p:spPr>
          <a:xfrm>
            <a:off x="1289469" y="3333448"/>
            <a:ext cx="2076450" cy="563049"/>
          </a:xfrm>
        </p:spPr>
        <p:txBody>
          <a:bodyPr/>
          <a:lstStyle>
            <a:lvl1pPr marL="0" indent="0" algn="ctr">
              <a:buNone/>
              <a:defRPr/>
            </a:lvl1pPr>
          </a:lstStyle>
          <a:p>
            <a:pPr lvl="0"/>
            <a:r>
              <a:rPr lang="en-US" dirty="0"/>
              <a:t>Click to edit Master text styles</a:t>
            </a:r>
          </a:p>
        </p:txBody>
      </p:sp>
      <p:sp>
        <p:nvSpPr>
          <p:cNvPr id="18" name="Text Placeholder 16">
            <a:extLst>
              <a:ext uri="{FF2B5EF4-FFF2-40B4-BE49-F238E27FC236}">
                <a16:creationId xmlns:a16="http://schemas.microsoft.com/office/drawing/2014/main" id="{ACE0C6E1-8EB8-8D4D-A89D-2B7FE16A940C}"/>
              </a:ext>
            </a:extLst>
          </p:cNvPr>
          <p:cNvSpPr>
            <a:spLocks noGrp="1"/>
          </p:cNvSpPr>
          <p:nvPr>
            <p:ph type="body" sz="quarter" idx="11"/>
          </p:nvPr>
        </p:nvSpPr>
        <p:spPr>
          <a:xfrm>
            <a:off x="4983395" y="3333448"/>
            <a:ext cx="2076450" cy="563049"/>
          </a:xfrm>
        </p:spPr>
        <p:txBody>
          <a:bodyPr/>
          <a:lstStyle>
            <a:lvl1pPr marL="0" indent="0" algn="ctr">
              <a:buNone/>
              <a:defRPr/>
            </a:lvl1pPr>
          </a:lstStyle>
          <a:p>
            <a:pPr lvl="0"/>
            <a:r>
              <a:rPr lang="en-US" dirty="0"/>
              <a:t>Click to edit Master text styles</a:t>
            </a:r>
          </a:p>
        </p:txBody>
      </p:sp>
      <p:sp>
        <p:nvSpPr>
          <p:cNvPr id="19" name="Text Placeholder 16">
            <a:extLst>
              <a:ext uri="{FF2B5EF4-FFF2-40B4-BE49-F238E27FC236}">
                <a16:creationId xmlns:a16="http://schemas.microsoft.com/office/drawing/2014/main" id="{F7491627-763B-5B48-B6AA-AD590A2BD4C4}"/>
              </a:ext>
            </a:extLst>
          </p:cNvPr>
          <p:cNvSpPr>
            <a:spLocks noGrp="1"/>
          </p:cNvSpPr>
          <p:nvPr>
            <p:ph type="body" sz="quarter" idx="12"/>
          </p:nvPr>
        </p:nvSpPr>
        <p:spPr>
          <a:xfrm>
            <a:off x="8852033" y="3333448"/>
            <a:ext cx="2076450" cy="563049"/>
          </a:xfrm>
        </p:spPr>
        <p:txBody>
          <a:bodyPr/>
          <a:lstStyle>
            <a:lvl1pPr marL="0" indent="0" algn="ctr">
              <a:buNone/>
              <a:defRPr/>
            </a:lvl1pPr>
          </a:lstStyle>
          <a:p>
            <a:pPr lvl="0"/>
            <a:r>
              <a:rPr lang="en-US" dirty="0"/>
              <a:t>Click to edit Master text styles</a:t>
            </a:r>
          </a:p>
        </p:txBody>
      </p:sp>
      <p:sp>
        <p:nvSpPr>
          <p:cNvPr id="3" name="Slide Number Placeholder 2">
            <a:extLst>
              <a:ext uri="{FF2B5EF4-FFF2-40B4-BE49-F238E27FC236}">
                <a16:creationId xmlns:a16="http://schemas.microsoft.com/office/drawing/2014/main" id="{F102E588-610E-8963-5178-023FB42F23B5}"/>
              </a:ext>
            </a:extLst>
          </p:cNvPr>
          <p:cNvSpPr>
            <a:spLocks noGrp="1"/>
          </p:cNvSpPr>
          <p:nvPr>
            <p:ph type="sldNum" sz="quarter" idx="13"/>
          </p:nvPr>
        </p:nvSpPr>
        <p:spPr/>
        <p:txBody>
          <a:bodyPr/>
          <a:lstStyle/>
          <a:p>
            <a:fld id="{37CAAC7E-E39D-465C-A5AC-7339A68ECE7D}" type="slidenum">
              <a:rPr lang="en-US" smtClean="0"/>
              <a:pPr/>
              <a:t>‹#›</a:t>
            </a:fld>
            <a:endParaRPr lang="en-US" dirty="0"/>
          </a:p>
        </p:txBody>
      </p:sp>
      <p:sp>
        <p:nvSpPr>
          <p:cNvPr id="7" name="Footer Placeholder 6">
            <a:extLst>
              <a:ext uri="{FF2B5EF4-FFF2-40B4-BE49-F238E27FC236}">
                <a16:creationId xmlns:a16="http://schemas.microsoft.com/office/drawing/2014/main" id="{38048109-1812-C17B-8E04-D8D97D6ACA6D}"/>
              </a:ext>
            </a:extLst>
          </p:cNvPr>
          <p:cNvSpPr>
            <a:spLocks noGrp="1"/>
          </p:cNvSpPr>
          <p:nvPr>
            <p:ph type="ftr" sz="quarter" idx="14"/>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425568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D25915-7C75-5546-AE43-1CF51AF8AEA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0">
            <a:extLst>
              <a:ext uri="{FF2B5EF4-FFF2-40B4-BE49-F238E27FC236}">
                <a16:creationId xmlns:a16="http://schemas.microsoft.com/office/drawing/2014/main" id="{81D67F5F-51A0-6442-B2D7-E2F307902DCA}"/>
              </a:ext>
            </a:extLst>
          </p:cNvPr>
          <p:cNvSpPr>
            <a:spLocks noGrp="1"/>
          </p:cNvSpPr>
          <p:nvPr>
            <p:ph type="body" sz="quarter" idx="13" hasCustomPrompt="1"/>
          </p:nvPr>
        </p:nvSpPr>
        <p:spPr>
          <a:xfrm>
            <a:off x="4476435" y="2968649"/>
            <a:ext cx="6356350" cy="1752600"/>
          </a:xfrm>
        </p:spPr>
        <p:txBody>
          <a:bodyPr>
            <a:normAutofit/>
          </a:bodyPr>
          <a:lstStyle>
            <a:lvl1pPr marL="0" indent="0" algn="r">
              <a:buNone/>
              <a:defRPr sz="6600" b="1">
                <a:solidFill>
                  <a:srgbClr val="36166D"/>
                </a:solidFill>
                <a:latin typeface="Perpetua" panose="02020502060401020303" pitchFamily="18" charset="77"/>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Slide Break</a:t>
            </a:r>
          </a:p>
        </p:txBody>
      </p:sp>
      <p:pic>
        <p:nvPicPr>
          <p:cNvPr id="5" name="Picture 4">
            <a:extLst>
              <a:ext uri="{FF2B5EF4-FFF2-40B4-BE49-F238E27FC236}">
                <a16:creationId xmlns:a16="http://schemas.microsoft.com/office/drawing/2014/main" id="{5C36B1FF-70DF-9B4D-AEB0-C52CF8EDB8F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66001" y="608019"/>
            <a:ext cx="6076435" cy="6076435"/>
          </a:xfrm>
          <a:prstGeom prst="rect">
            <a:avLst/>
          </a:prstGeom>
        </p:spPr>
      </p:pic>
      <p:pic>
        <p:nvPicPr>
          <p:cNvPr id="11" name="Graphic 10">
            <a:extLst>
              <a:ext uri="{FF2B5EF4-FFF2-40B4-BE49-F238E27FC236}">
                <a16:creationId xmlns:a16="http://schemas.microsoft.com/office/drawing/2014/main" id="{A1761096-1B13-7A45-8CF8-D71629E7DC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1191" y="1875995"/>
            <a:ext cx="3582053" cy="3106007"/>
          </a:xfrm>
          <a:prstGeom prst="rect">
            <a:avLst/>
          </a:prstGeom>
        </p:spPr>
      </p:pic>
      <p:sp>
        <p:nvSpPr>
          <p:cNvPr id="2" name="Slide Number Placeholder 1">
            <a:extLst>
              <a:ext uri="{FF2B5EF4-FFF2-40B4-BE49-F238E27FC236}">
                <a16:creationId xmlns:a16="http://schemas.microsoft.com/office/drawing/2014/main" id="{E2A39181-3D7A-BEEB-476F-E89690614535}"/>
              </a:ext>
            </a:extLst>
          </p:cNvPr>
          <p:cNvSpPr>
            <a:spLocks noGrp="1"/>
          </p:cNvSpPr>
          <p:nvPr>
            <p:ph type="sldNum" sz="quarter" idx="14"/>
          </p:nvPr>
        </p:nvSpPr>
        <p:spPr/>
        <p:txBody>
          <a:bodyPr/>
          <a:lstStyle/>
          <a:p>
            <a:fld id="{37CAAC7E-E39D-465C-A5AC-7339A68ECE7D}" type="slidenum">
              <a:rPr lang="en-US" smtClean="0"/>
              <a:pPr/>
              <a:t>‹#›</a:t>
            </a:fld>
            <a:endParaRPr lang="en-US" dirty="0"/>
          </a:p>
        </p:txBody>
      </p:sp>
    </p:spTree>
    <p:extLst>
      <p:ext uri="{BB962C8B-B14F-4D97-AF65-F5344CB8AC3E}">
        <p14:creationId xmlns:p14="http://schemas.microsoft.com/office/powerpoint/2010/main" val="74989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D25915-7C75-5546-AE43-1CF51AF8AEA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0">
            <a:extLst>
              <a:ext uri="{FF2B5EF4-FFF2-40B4-BE49-F238E27FC236}">
                <a16:creationId xmlns:a16="http://schemas.microsoft.com/office/drawing/2014/main" id="{81D67F5F-51A0-6442-B2D7-E2F307902DCA}"/>
              </a:ext>
            </a:extLst>
          </p:cNvPr>
          <p:cNvSpPr>
            <a:spLocks noGrp="1"/>
          </p:cNvSpPr>
          <p:nvPr>
            <p:ph type="body" sz="quarter" idx="13" hasCustomPrompt="1"/>
          </p:nvPr>
        </p:nvSpPr>
        <p:spPr>
          <a:xfrm>
            <a:off x="4476435" y="2968649"/>
            <a:ext cx="6356350" cy="1752600"/>
          </a:xfrm>
        </p:spPr>
        <p:txBody>
          <a:bodyPr>
            <a:normAutofit/>
          </a:bodyPr>
          <a:lstStyle>
            <a:lvl1pPr marL="0" indent="0" algn="r">
              <a:buNone/>
              <a:defRPr sz="6600" b="1" i="0">
                <a:solidFill>
                  <a:srgbClr val="36166D"/>
                </a:solidFill>
                <a:latin typeface="Perpetua" panose="02020502060401020303" pitchFamily="18" charset="77"/>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Slide Break</a:t>
            </a:r>
          </a:p>
        </p:txBody>
      </p:sp>
      <p:pic>
        <p:nvPicPr>
          <p:cNvPr id="5" name="Picture 4">
            <a:extLst>
              <a:ext uri="{FF2B5EF4-FFF2-40B4-BE49-F238E27FC236}">
                <a16:creationId xmlns:a16="http://schemas.microsoft.com/office/drawing/2014/main" id="{5C36B1FF-70DF-9B4D-AEB0-C52CF8EDB8F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11772" y="608019"/>
            <a:ext cx="6076435" cy="6076435"/>
          </a:xfrm>
          <a:prstGeom prst="rect">
            <a:avLst/>
          </a:prstGeom>
        </p:spPr>
      </p:pic>
      <p:pic>
        <p:nvPicPr>
          <p:cNvPr id="22" name="Picture 21">
            <a:extLst>
              <a:ext uri="{FF2B5EF4-FFF2-40B4-BE49-F238E27FC236}">
                <a16:creationId xmlns:a16="http://schemas.microsoft.com/office/drawing/2014/main" id="{2947ED9B-EDD1-2746-8093-13862509EFB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0828803" flipH="1" flipV="1">
            <a:off x="4009178" y="4861233"/>
            <a:ext cx="1574608" cy="1506941"/>
          </a:xfrm>
          <a:prstGeom prst="rect">
            <a:avLst/>
          </a:prstGeom>
        </p:spPr>
      </p:pic>
      <p:sp>
        <p:nvSpPr>
          <p:cNvPr id="6" name="Oval 5">
            <a:extLst>
              <a:ext uri="{FF2B5EF4-FFF2-40B4-BE49-F238E27FC236}">
                <a16:creationId xmlns:a16="http://schemas.microsoft.com/office/drawing/2014/main" id="{892311B8-72F1-B64A-B82B-7FD7CA6679CA}"/>
              </a:ext>
            </a:extLst>
          </p:cNvPr>
          <p:cNvSpPr/>
          <p:nvPr userDrawn="1"/>
        </p:nvSpPr>
        <p:spPr>
          <a:xfrm>
            <a:off x="-12828" y="1080705"/>
            <a:ext cx="5029810" cy="5029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3">
            <a:extLst>
              <a:ext uri="{FF2B5EF4-FFF2-40B4-BE49-F238E27FC236}">
                <a16:creationId xmlns:a16="http://schemas.microsoft.com/office/drawing/2014/main" id="{94FF66E4-2A81-7C45-A10C-B266D8E4166D}"/>
              </a:ext>
            </a:extLst>
          </p:cNvPr>
          <p:cNvSpPr>
            <a:spLocks noGrp="1"/>
          </p:cNvSpPr>
          <p:nvPr>
            <p:ph type="pic" sz="quarter" idx="14"/>
          </p:nvPr>
        </p:nvSpPr>
        <p:spPr>
          <a:xfrm>
            <a:off x="0" y="1051677"/>
            <a:ext cx="5029810" cy="5077265"/>
          </a:xfrm>
          <a:prstGeom prst="ellipse">
            <a:avLst/>
          </a:prstGeom>
          <a:solidFill>
            <a:schemeClr val="tx1">
              <a:alpha val="5000"/>
            </a:schemeClr>
          </a:solidFill>
        </p:spPr>
        <p:txBody>
          <a:bodyPr>
            <a:normAutofit/>
          </a:bodyPr>
          <a:lstStyle>
            <a:lvl1pPr marL="0" indent="0">
              <a:buNone/>
              <a:defRPr sz="1400"/>
            </a:lvl1pPr>
          </a:lstStyle>
          <a:p>
            <a:endParaRPr lang="en-US" dirty="0"/>
          </a:p>
        </p:txBody>
      </p:sp>
      <p:sp>
        <p:nvSpPr>
          <p:cNvPr id="2" name="Slide Number Placeholder 1">
            <a:extLst>
              <a:ext uri="{FF2B5EF4-FFF2-40B4-BE49-F238E27FC236}">
                <a16:creationId xmlns:a16="http://schemas.microsoft.com/office/drawing/2014/main" id="{633971D2-100D-F05A-9166-12CCFDDD38D4}"/>
              </a:ext>
            </a:extLst>
          </p:cNvPr>
          <p:cNvSpPr>
            <a:spLocks noGrp="1"/>
          </p:cNvSpPr>
          <p:nvPr>
            <p:ph type="sldNum" sz="quarter" idx="15"/>
          </p:nvPr>
        </p:nvSpPr>
        <p:spPr/>
        <p:txBody>
          <a:bodyPr/>
          <a:lstStyle/>
          <a:p>
            <a:fld id="{37CAAC7E-E39D-465C-A5AC-7339A68ECE7D}" type="slidenum">
              <a:rPr lang="en-US" smtClean="0"/>
              <a:pPr/>
              <a:t>‹#›</a:t>
            </a:fld>
            <a:endParaRPr lang="en-US" dirty="0"/>
          </a:p>
        </p:txBody>
      </p:sp>
    </p:spTree>
    <p:extLst>
      <p:ext uri="{BB962C8B-B14F-4D97-AF65-F5344CB8AC3E}">
        <p14:creationId xmlns:p14="http://schemas.microsoft.com/office/powerpoint/2010/main" val="95949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D25915-7C75-5546-AE43-1CF51AF8AEA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0">
            <a:extLst>
              <a:ext uri="{FF2B5EF4-FFF2-40B4-BE49-F238E27FC236}">
                <a16:creationId xmlns:a16="http://schemas.microsoft.com/office/drawing/2014/main" id="{81D67F5F-51A0-6442-B2D7-E2F307902DCA}"/>
              </a:ext>
            </a:extLst>
          </p:cNvPr>
          <p:cNvSpPr>
            <a:spLocks noGrp="1"/>
          </p:cNvSpPr>
          <p:nvPr>
            <p:ph type="body" sz="quarter" idx="13" hasCustomPrompt="1"/>
          </p:nvPr>
        </p:nvSpPr>
        <p:spPr>
          <a:xfrm>
            <a:off x="4476435" y="2968649"/>
            <a:ext cx="6356350" cy="1752600"/>
          </a:xfrm>
        </p:spPr>
        <p:txBody>
          <a:bodyPr>
            <a:normAutofit/>
          </a:bodyPr>
          <a:lstStyle>
            <a:lvl1pPr marL="0" indent="0" algn="r">
              <a:buNone/>
              <a:defRPr sz="6600" b="1" i="0">
                <a:solidFill>
                  <a:srgbClr val="36166D"/>
                </a:solidFill>
                <a:latin typeface="Perpetua" panose="02020502060401020303" pitchFamily="18" charset="77"/>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Slide Break</a:t>
            </a:r>
          </a:p>
        </p:txBody>
      </p:sp>
      <p:pic>
        <p:nvPicPr>
          <p:cNvPr id="8" name="Picture 7">
            <a:extLst>
              <a:ext uri="{FF2B5EF4-FFF2-40B4-BE49-F238E27FC236}">
                <a16:creationId xmlns:a16="http://schemas.microsoft.com/office/drawing/2014/main" id="{97F48568-692B-5549-B0D4-AFD3C3C10B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46394" y="420914"/>
            <a:ext cx="610090" cy="6016171"/>
          </a:xfrm>
          <a:prstGeom prst="rect">
            <a:avLst/>
          </a:prstGeom>
        </p:spPr>
      </p:pic>
      <p:pic>
        <p:nvPicPr>
          <p:cNvPr id="22" name="Picture 21">
            <a:extLst>
              <a:ext uri="{FF2B5EF4-FFF2-40B4-BE49-F238E27FC236}">
                <a16:creationId xmlns:a16="http://schemas.microsoft.com/office/drawing/2014/main" id="{2947ED9B-EDD1-2746-8093-13862509EFB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0828803" flipH="1" flipV="1">
            <a:off x="1004720" y="4074611"/>
            <a:ext cx="1574608" cy="1506941"/>
          </a:xfrm>
          <a:prstGeom prst="rect">
            <a:avLst/>
          </a:prstGeom>
        </p:spPr>
      </p:pic>
      <p:sp>
        <p:nvSpPr>
          <p:cNvPr id="2" name="Slide Number Placeholder 1">
            <a:extLst>
              <a:ext uri="{FF2B5EF4-FFF2-40B4-BE49-F238E27FC236}">
                <a16:creationId xmlns:a16="http://schemas.microsoft.com/office/drawing/2014/main" id="{D1F967AE-2836-8966-CDF9-23F13313E9A8}"/>
              </a:ext>
            </a:extLst>
          </p:cNvPr>
          <p:cNvSpPr>
            <a:spLocks noGrp="1"/>
          </p:cNvSpPr>
          <p:nvPr>
            <p:ph type="sldNum" sz="quarter" idx="14"/>
          </p:nvPr>
        </p:nvSpPr>
        <p:spPr/>
        <p:txBody>
          <a:bodyPr/>
          <a:lstStyle/>
          <a:p>
            <a:fld id="{37CAAC7E-E39D-465C-A5AC-7339A68ECE7D}" type="slidenum">
              <a:rPr lang="en-US" smtClean="0"/>
              <a:pPr/>
              <a:t>‹#›</a:t>
            </a:fld>
            <a:endParaRPr lang="en-US" dirty="0"/>
          </a:p>
        </p:txBody>
      </p:sp>
    </p:spTree>
    <p:extLst>
      <p:ext uri="{BB962C8B-B14F-4D97-AF65-F5344CB8AC3E}">
        <p14:creationId xmlns:p14="http://schemas.microsoft.com/office/powerpoint/2010/main" val="312948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F937-88CD-3543-9D83-EFA25113F4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AAF460-D26E-144C-862D-EE570BA8D2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7647BB-147D-EB4E-8B92-43648E9C9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E2E9AFF-3604-A1D3-850D-16CDA8975A9F}"/>
              </a:ext>
            </a:extLst>
          </p:cNvPr>
          <p:cNvSpPr>
            <a:spLocks noGrp="1"/>
          </p:cNvSpPr>
          <p:nvPr>
            <p:ph type="sldNum" sz="quarter" idx="10"/>
          </p:nvPr>
        </p:nvSpPr>
        <p:spPr/>
        <p:txBody>
          <a:bodyPr/>
          <a:lstStyle/>
          <a:p>
            <a:fld id="{37CAAC7E-E39D-465C-A5AC-7339A68ECE7D}" type="slidenum">
              <a:rPr lang="en-US" smtClean="0"/>
              <a:pPr/>
              <a:t>‹#›</a:t>
            </a:fld>
            <a:endParaRPr lang="en-US" dirty="0"/>
          </a:p>
        </p:txBody>
      </p:sp>
      <p:sp>
        <p:nvSpPr>
          <p:cNvPr id="6" name="Footer Placeholder 5">
            <a:extLst>
              <a:ext uri="{FF2B5EF4-FFF2-40B4-BE49-F238E27FC236}">
                <a16:creationId xmlns:a16="http://schemas.microsoft.com/office/drawing/2014/main" id="{F803897D-62EC-0361-EB19-45D122A1619E}"/>
              </a:ext>
            </a:extLst>
          </p:cNvPr>
          <p:cNvSpPr>
            <a:spLocks noGrp="1"/>
          </p:cNvSpPr>
          <p:nvPr>
            <p:ph type="ftr" sz="quarter" idx="11"/>
          </p:nvPr>
        </p:nvSpPr>
        <p:spPr/>
        <p:txBody>
          <a:bodyPr/>
          <a:lstStyle/>
          <a:p>
            <a:r>
              <a:rPr lang="en-US"/>
              <a:t>For b/d use only. Not for use with public. </a:t>
            </a:r>
            <a:endParaRPr lang="en-US" dirty="0"/>
          </a:p>
        </p:txBody>
      </p:sp>
    </p:spTree>
    <p:extLst>
      <p:ext uri="{BB962C8B-B14F-4D97-AF65-F5344CB8AC3E}">
        <p14:creationId xmlns:p14="http://schemas.microsoft.com/office/powerpoint/2010/main" val="8746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4C4D9A-1113-0D41-BDE1-0A71F42CA673}"/>
              </a:ext>
            </a:extLst>
          </p:cNvPr>
          <p:cNvPicPr>
            <a:picLocks noChangeAspect="1"/>
          </p:cNvPicPr>
          <p:nvPr userDrawn="1"/>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0" y="6240463"/>
            <a:ext cx="12191999" cy="609599"/>
          </a:xfrm>
          <a:prstGeom prst="rect">
            <a:avLst/>
          </a:prstGeom>
          <a:gradFill>
            <a:gsLst>
              <a:gs pos="0">
                <a:srgbClr val="6D4489">
                  <a:alpha val="49000"/>
                </a:srgbClr>
              </a:gs>
              <a:gs pos="50000">
                <a:srgbClr val="7030A0">
                  <a:alpha val="0"/>
                </a:srgbClr>
              </a:gs>
              <a:gs pos="100000">
                <a:srgbClr val="7030A0">
                  <a:tint val="23500"/>
                  <a:satMod val="160000"/>
                  <a:alpha val="0"/>
                </a:srgbClr>
              </a:gs>
            </a:gsLst>
            <a:lin ang="0" scaled="1"/>
          </a:gradFill>
        </p:spPr>
      </p:pic>
      <p:sp>
        <p:nvSpPr>
          <p:cNvPr id="2" name="Title Placeholder 1">
            <a:extLst>
              <a:ext uri="{FF2B5EF4-FFF2-40B4-BE49-F238E27FC236}">
                <a16:creationId xmlns:a16="http://schemas.microsoft.com/office/drawing/2014/main" id="{94100D44-DBFB-6940-A4FC-17FCC93803D7}"/>
              </a:ext>
            </a:extLst>
          </p:cNvPr>
          <p:cNvSpPr>
            <a:spLocks noGrp="1"/>
          </p:cNvSpPr>
          <p:nvPr>
            <p:ph type="title"/>
          </p:nvPr>
        </p:nvSpPr>
        <p:spPr>
          <a:xfrm>
            <a:off x="838200" y="365125"/>
            <a:ext cx="10515600" cy="58272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5F0E85E-BBC2-8544-B7C9-F8D6BDE76388}"/>
              </a:ext>
            </a:extLst>
          </p:cNvPr>
          <p:cNvSpPr>
            <a:spLocks noGrp="1"/>
          </p:cNvSpPr>
          <p:nvPr>
            <p:ph type="body" idx="1"/>
          </p:nvPr>
        </p:nvSpPr>
        <p:spPr>
          <a:xfrm>
            <a:off x="838200" y="1326995"/>
            <a:ext cx="10515600" cy="48499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descr="A close up of a logo&#10;&#10;Description automatically generated">
            <a:extLst>
              <a:ext uri="{FF2B5EF4-FFF2-40B4-BE49-F238E27FC236}">
                <a16:creationId xmlns:a16="http://schemas.microsoft.com/office/drawing/2014/main" id="{DBD6857B-ED2A-384E-A059-9941655B2574}"/>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38200" y="6321287"/>
            <a:ext cx="1495980" cy="431938"/>
          </a:xfrm>
          <a:prstGeom prst="rect">
            <a:avLst/>
          </a:prstGeom>
        </p:spPr>
      </p:pic>
      <p:pic>
        <p:nvPicPr>
          <p:cNvPr id="4" name="Picture 3">
            <a:extLst>
              <a:ext uri="{FF2B5EF4-FFF2-40B4-BE49-F238E27FC236}">
                <a16:creationId xmlns:a16="http://schemas.microsoft.com/office/drawing/2014/main" id="{67F92848-7665-E544-A80D-832A9C332A62}"/>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9855200" y="6391004"/>
            <a:ext cx="1498600" cy="330200"/>
          </a:xfrm>
          <a:prstGeom prst="rect">
            <a:avLst/>
          </a:prstGeom>
        </p:spPr>
      </p:pic>
      <p:sp>
        <p:nvSpPr>
          <p:cNvPr id="6" name="Slide Number Placeholder 5">
            <a:extLst>
              <a:ext uri="{FF2B5EF4-FFF2-40B4-BE49-F238E27FC236}">
                <a16:creationId xmlns:a16="http://schemas.microsoft.com/office/drawing/2014/main" id="{61560E2F-34FA-77FF-6DC3-588CA2ADB485}"/>
              </a:ext>
            </a:extLst>
          </p:cNvPr>
          <p:cNvSpPr>
            <a:spLocks noGrp="1"/>
          </p:cNvSpPr>
          <p:nvPr>
            <p:ph type="sldNum" sz="quarter" idx="4"/>
          </p:nvPr>
        </p:nvSpPr>
        <p:spPr>
          <a:xfrm>
            <a:off x="9312348" y="136796"/>
            <a:ext cx="2743200" cy="365125"/>
          </a:xfrm>
          <a:prstGeom prst="rect">
            <a:avLst/>
          </a:prstGeom>
        </p:spPr>
        <p:txBody>
          <a:bodyPr vert="horz" lIns="91440" tIns="45720" rIns="91440" bIns="45720" rtlCol="0" anchor="ctr"/>
          <a:lstStyle>
            <a:lvl1pPr algn="r">
              <a:defRPr sz="1200">
                <a:solidFill>
                  <a:srgbClr val="36166D"/>
                </a:solidFill>
                <a:latin typeface="Arial" panose="020B0604020202020204" pitchFamily="34" charset="0"/>
                <a:cs typeface="Arial" panose="020B0604020202020204" pitchFamily="34" charset="0"/>
              </a:defRPr>
            </a:lvl1pPr>
          </a:lstStyle>
          <a:p>
            <a:fld id="{37CAAC7E-E39D-465C-A5AC-7339A68ECE7D}" type="slidenum">
              <a:rPr lang="en-US" smtClean="0"/>
              <a:pPr/>
              <a:t>‹#›</a:t>
            </a:fld>
            <a:endParaRPr lang="en-US" dirty="0"/>
          </a:p>
        </p:txBody>
      </p:sp>
      <p:sp>
        <p:nvSpPr>
          <p:cNvPr id="5" name="Footer Placeholder 4">
            <a:extLst>
              <a:ext uri="{FF2B5EF4-FFF2-40B4-BE49-F238E27FC236}">
                <a16:creationId xmlns:a16="http://schemas.microsoft.com/office/drawing/2014/main" id="{2A88B35C-1927-2067-F53D-117CB8BF1B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For b/d use only. Not for use with public. </a:t>
            </a:r>
            <a:endParaRPr lang="en-US" dirty="0"/>
          </a:p>
        </p:txBody>
      </p:sp>
    </p:spTree>
    <p:extLst>
      <p:ext uri="{BB962C8B-B14F-4D97-AF65-F5344CB8AC3E}">
        <p14:creationId xmlns:p14="http://schemas.microsoft.com/office/powerpoint/2010/main" val="3229418167"/>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61" r:id="rId4"/>
    <p:sldLayoutId id="2147483666" r:id="rId5"/>
    <p:sldLayoutId id="2147483663" r:id="rId6"/>
    <p:sldLayoutId id="2147483665" r:id="rId7"/>
    <p:sldLayoutId id="2147483667" r:id="rId8"/>
    <p:sldLayoutId id="2147483652" r:id="rId9"/>
    <p:sldLayoutId id="2147483653" r:id="rId10"/>
    <p:sldLayoutId id="2147483654" r:id="rId11"/>
    <p:sldLayoutId id="2147483655" r:id="rId12"/>
    <p:sldLayoutId id="2147483657" r:id="rId13"/>
    <p:sldLayoutId id="2147483659" r:id="rId14"/>
    <p:sldLayoutId id="2147483660" r:id="rId15"/>
  </p:sldLayoutIdLst>
  <p:hf hdr="0" ftr="0" dt="0"/>
  <p:txStyles>
    <p:titleStyle>
      <a:lvl1pPr algn="l" defTabSz="914400" rtl="0" eaLnBrk="1" latinLnBrk="0" hangingPunct="1">
        <a:lnSpc>
          <a:spcPct val="90000"/>
        </a:lnSpc>
        <a:spcBef>
          <a:spcPct val="0"/>
        </a:spcBef>
        <a:buNone/>
        <a:defRPr sz="3200" b="1" i="0" kern="1200">
          <a:solidFill>
            <a:srgbClr val="3E2144"/>
          </a:solidFill>
          <a:latin typeface="Perpetua" panose="02020502060401020303" pitchFamily="18"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1"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6.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7.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8.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twitter.com/ceteraIM"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twitter.com/ceteraIM"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xml"/><Relationship Id="rId5" Type="http://schemas.openxmlformats.org/officeDocument/2006/relationships/image" Target="../media/image30.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89C3-1D1B-BC4D-9008-24162BFA3BEB}"/>
              </a:ext>
            </a:extLst>
          </p:cNvPr>
          <p:cNvSpPr>
            <a:spLocks noGrp="1"/>
          </p:cNvSpPr>
          <p:nvPr>
            <p:ph type="title"/>
          </p:nvPr>
        </p:nvSpPr>
        <p:spPr>
          <a:xfrm>
            <a:off x="672138" y="1652530"/>
            <a:ext cx="8883342" cy="1258966"/>
          </a:xfrm>
        </p:spPr>
        <p:txBody>
          <a:bodyPr/>
          <a:lstStyle/>
          <a:p>
            <a:r>
              <a:rPr lang="en-US" sz="4800" dirty="0"/>
              <a:t>2023 Mid-Year Outlook</a:t>
            </a:r>
          </a:p>
        </p:txBody>
      </p:sp>
      <p:sp>
        <p:nvSpPr>
          <p:cNvPr id="7" name="Text Placeholder 6">
            <a:extLst>
              <a:ext uri="{FF2B5EF4-FFF2-40B4-BE49-F238E27FC236}">
                <a16:creationId xmlns:a16="http://schemas.microsoft.com/office/drawing/2014/main" id="{2C4D2616-3578-4EFD-8B91-C797D14FD141}"/>
              </a:ext>
            </a:extLst>
          </p:cNvPr>
          <p:cNvSpPr>
            <a:spLocks noGrp="1"/>
          </p:cNvSpPr>
          <p:nvPr>
            <p:ph type="body" sz="quarter" idx="10"/>
          </p:nvPr>
        </p:nvSpPr>
        <p:spPr>
          <a:xfrm>
            <a:off x="772937" y="2599982"/>
            <a:ext cx="7980332" cy="1016104"/>
          </a:xfrm>
        </p:spPr>
        <p:txBody>
          <a:bodyPr>
            <a:normAutofit lnSpcReduction="10000"/>
          </a:bodyPr>
          <a:lstStyle/>
          <a:p>
            <a:r>
              <a:rPr lang="en-US" sz="3200" i="1" dirty="0"/>
              <a:t>Climbing a Wall of Worry</a:t>
            </a:r>
          </a:p>
          <a:p>
            <a:r>
              <a:rPr lang="en-US" sz="3200" i="1" dirty="0"/>
              <a:t>&lt;Enter Date&gt;</a:t>
            </a:r>
          </a:p>
        </p:txBody>
      </p:sp>
      <p:sp>
        <p:nvSpPr>
          <p:cNvPr id="3" name="TextBox 2">
            <a:extLst>
              <a:ext uri="{FF2B5EF4-FFF2-40B4-BE49-F238E27FC236}">
                <a16:creationId xmlns:a16="http://schemas.microsoft.com/office/drawing/2014/main" id="{D0182AB5-7879-15D3-D47C-E42FA868FF64}"/>
              </a:ext>
            </a:extLst>
          </p:cNvPr>
          <p:cNvSpPr txBox="1"/>
          <p:nvPr/>
        </p:nvSpPr>
        <p:spPr>
          <a:xfrm>
            <a:off x="772937" y="3757625"/>
            <a:ext cx="7094381" cy="1169551"/>
          </a:xfrm>
          <a:prstGeom prst="rect">
            <a:avLst/>
          </a:prstGeom>
          <a:noFill/>
        </p:spPr>
        <p:txBody>
          <a:bodyPr wrap="square" rtlCol="0">
            <a:spAutoFit/>
          </a:bodyPr>
          <a:lstStyle/>
          <a:p>
            <a:r>
              <a:rPr lang="en-US" sz="1400" spc="300" dirty="0">
                <a:latin typeface="Arial" panose="020B0604020202020204" pitchFamily="34" charset="0"/>
                <a:ea typeface="Roboto" panose="02000000000000000000" pitchFamily="2" charset="0"/>
                <a:cs typeface="Arial" panose="020B0604020202020204" pitchFamily="34" charset="0"/>
              </a:rPr>
              <a:t>--Rep Name</a:t>
            </a:r>
          </a:p>
          <a:p>
            <a:r>
              <a:rPr lang="en-US" sz="1400" spc="300" dirty="0">
                <a:latin typeface="Arial" panose="020B0604020202020204" pitchFamily="34" charset="0"/>
                <a:ea typeface="Roboto" panose="02000000000000000000" pitchFamily="2" charset="0"/>
                <a:cs typeface="Arial" panose="020B0604020202020204" pitchFamily="34" charset="0"/>
              </a:rPr>
              <a:t>--Firm-Approved Title</a:t>
            </a:r>
          </a:p>
          <a:p>
            <a:r>
              <a:rPr lang="en-US" sz="1400" spc="300" dirty="0">
                <a:latin typeface="Arial" panose="020B0604020202020204" pitchFamily="34" charset="0"/>
                <a:ea typeface="Roboto" panose="02000000000000000000" pitchFamily="2" charset="0"/>
                <a:cs typeface="Arial" panose="020B0604020202020204" pitchFamily="34" charset="0"/>
              </a:rPr>
              <a:t>--Registered Branch Address</a:t>
            </a:r>
          </a:p>
          <a:p>
            <a:r>
              <a:rPr lang="en-US" sz="1400" spc="300" dirty="0">
                <a:latin typeface="Arial" panose="020B0604020202020204" pitchFamily="34" charset="0"/>
                <a:ea typeface="Roboto" panose="02000000000000000000" pitchFamily="2" charset="0"/>
                <a:cs typeface="Arial" panose="020B0604020202020204" pitchFamily="34" charset="0"/>
              </a:rPr>
              <a:t>--Approved Email and/or Registered Phone</a:t>
            </a:r>
          </a:p>
          <a:p>
            <a:r>
              <a:rPr lang="en-US" sz="1400" spc="300" dirty="0">
                <a:latin typeface="Arial" panose="020B0604020202020204" pitchFamily="34" charset="0"/>
                <a:ea typeface="Roboto" panose="02000000000000000000" pitchFamily="2" charset="0"/>
                <a:cs typeface="Arial" panose="020B0604020202020204" pitchFamily="34" charset="0"/>
              </a:rPr>
              <a:t>--Securities Disclosure </a:t>
            </a:r>
          </a:p>
        </p:txBody>
      </p:sp>
      <p:sp>
        <p:nvSpPr>
          <p:cNvPr id="6" name="TextBox 5">
            <a:extLst>
              <a:ext uri="{FF2B5EF4-FFF2-40B4-BE49-F238E27FC236}">
                <a16:creationId xmlns:a16="http://schemas.microsoft.com/office/drawing/2014/main" id="{B4FF5DBC-FA43-4B4E-D83D-3A8B2828F516}"/>
              </a:ext>
            </a:extLst>
          </p:cNvPr>
          <p:cNvSpPr txBox="1"/>
          <p:nvPr/>
        </p:nvSpPr>
        <p:spPr>
          <a:xfrm>
            <a:off x="3445914" y="5303579"/>
            <a:ext cx="2300130" cy="738664"/>
          </a:xfrm>
          <a:prstGeom prst="rect">
            <a:avLst/>
          </a:prstGeom>
          <a:noFill/>
          <a:ln w="12700">
            <a:solidFill>
              <a:srgbClr val="FF0000"/>
            </a:solidFill>
          </a:ln>
        </p:spPr>
        <p:txBody>
          <a:bodyPr wrap="square" rtlCol="0">
            <a:spAutoFit/>
          </a:bodyPr>
          <a:lstStyle/>
          <a:p>
            <a:r>
              <a:rPr lang="en-US" sz="1400" dirty="0">
                <a:latin typeface="Arial" panose="020B0604020202020204" pitchFamily="34" charset="0"/>
                <a:ea typeface="Roboto" panose="02000000000000000000" pitchFamily="2" charset="0"/>
                <a:cs typeface="Arial" panose="020B0604020202020204" pitchFamily="34" charset="0"/>
              </a:rPr>
              <a:t>Enter all information above and submit to Ad Review for final approval</a:t>
            </a:r>
          </a:p>
        </p:txBody>
      </p:sp>
      <p:sp>
        <p:nvSpPr>
          <p:cNvPr id="4" name="Slide Number Placeholder 3">
            <a:extLst>
              <a:ext uri="{FF2B5EF4-FFF2-40B4-BE49-F238E27FC236}">
                <a16:creationId xmlns:a16="http://schemas.microsoft.com/office/drawing/2014/main" id="{F7B8602B-C18F-3DB9-7E6E-9B9E8BCDDF0E}"/>
              </a:ext>
            </a:extLst>
          </p:cNvPr>
          <p:cNvSpPr>
            <a:spLocks noGrp="1"/>
          </p:cNvSpPr>
          <p:nvPr>
            <p:ph type="sldNum" sz="quarter" idx="12"/>
          </p:nvPr>
        </p:nvSpPr>
        <p:spPr/>
        <p:txBody>
          <a:bodyPr/>
          <a:lstStyle/>
          <a:p>
            <a:fld id="{37CAAC7E-E39D-465C-A5AC-7339A68ECE7D}" type="slidenum">
              <a:rPr lang="en-US" smtClean="0"/>
              <a:pPr/>
              <a:t>1</a:t>
            </a:fld>
            <a:endParaRPr lang="en-US" dirty="0"/>
          </a:p>
        </p:txBody>
      </p:sp>
    </p:spTree>
    <p:extLst>
      <p:ext uri="{BB962C8B-B14F-4D97-AF65-F5344CB8AC3E}">
        <p14:creationId xmlns:p14="http://schemas.microsoft.com/office/powerpoint/2010/main" val="348475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B80A-C499-60A7-5830-AB2CFDDACE39}"/>
              </a:ext>
            </a:extLst>
          </p:cNvPr>
          <p:cNvSpPr>
            <a:spLocks noGrp="1"/>
          </p:cNvSpPr>
          <p:nvPr>
            <p:ph type="title"/>
          </p:nvPr>
        </p:nvSpPr>
        <p:spPr/>
        <p:txBody>
          <a:bodyPr/>
          <a:lstStyle/>
          <a:p>
            <a:r>
              <a:rPr lang="en-US" dirty="0"/>
              <a:t>Earnings</a:t>
            </a:r>
          </a:p>
        </p:txBody>
      </p:sp>
      <p:sp>
        <p:nvSpPr>
          <p:cNvPr id="4" name="Slide Number Placeholder 3">
            <a:extLst>
              <a:ext uri="{FF2B5EF4-FFF2-40B4-BE49-F238E27FC236}">
                <a16:creationId xmlns:a16="http://schemas.microsoft.com/office/drawing/2014/main" id="{34E659D6-60B0-155F-BC33-2867B177470C}"/>
              </a:ext>
            </a:extLst>
          </p:cNvPr>
          <p:cNvSpPr>
            <a:spLocks noGrp="1"/>
          </p:cNvSpPr>
          <p:nvPr>
            <p:ph type="sldNum" sz="quarter" idx="10"/>
          </p:nvPr>
        </p:nvSpPr>
        <p:spPr/>
        <p:txBody>
          <a:bodyPr/>
          <a:lstStyle/>
          <a:p>
            <a:fld id="{37CAAC7E-E39D-465C-A5AC-7339A68ECE7D}" type="slidenum">
              <a:rPr lang="en-US" smtClean="0"/>
              <a:pPr/>
              <a:t>10</a:t>
            </a:fld>
            <a:endParaRPr lang="en-US" dirty="0"/>
          </a:p>
        </p:txBody>
      </p:sp>
      <p:pic>
        <p:nvPicPr>
          <p:cNvPr id="6" name="Picture 5">
            <a:extLst>
              <a:ext uri="{FF2B5EF4-FFF2-40B4-BE49-F238E27FC236}">
                <a16:creationId xmlns:a16="http://schemas.microsoft.com/office/drawing/2014/main" id="{6CF91477-983F-64F2-526E-635C3F70A03C}"/>
              </a:ext>
            </a:extLst>
          </p:cNvPr>
          <p:cNvPicPr>
            <a:picLocks noChangeAspect="1"/>
          </p:cNvPicPr>
          <p:nvPr/>
        </p:nvPicPr>
        <p:blipFill>
          <a:blip r:embed="rId3"/>
          <a:stretch>
            <a:fillRect/>
          </a:stretch>
        </p:blipFill>
        <p:spPr>
          <a:xfrm>
            <a:off x="3857312" y="280548"/>
            <a:ext cx="4067887" cy="5721007"/>
          </a:xfrm>
          <a:prstGeom prst="rect">
            <a:avLst/>
          </a:prstGeom>
        </p:spPr>
      </p:pic>
    </p:spTree>
    <p:extLst>
      <p:ext uri="{BB962C8B-B14F-4D97-AF65-F5344CB8AC3E}">
        <p14:creationId xmlns:p14="http://schemas.microsoft.com/office/powerpoint/2010/main" val="1104425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8D20-00AE-BF90-68E5-009E881A0454}"/>
              </a:ext>
            </a:extLst>
          </p:cNvPr>
          <p:cNvSpPr>
            <a:spLocks noGrp="1"/>
          </p:cNvSpPr>
          <p:nvPr>
            <p:ph type="title"/>
          </p:nvPr>
        </p:nvSpPr>
        <p:spPr/>
        <p:txBody>
          <a:bodyPr/>
          <a:lstStyle/>
          <a:p>
            <a:r>
              <a:rPr lang="en-US" dirty="0"/>
              <a:t>Slowing Inflation</a:t>
            </a:r>
          </a:p>
        </p:txBody>
      </p:sp>
      <p:sp>
        <p:nvSpPr>
          <p:cNvPr id="4" name="Slide Number Placeholder 3">
            <a:extLst>
              <a:ext uri="{FF2B5EF4-FFF2-40B4-BE49-F238E27FC236}">
                <a16:creationId xmlns:a16="http://schemas.microsoft.com/office/drawing/2014/main" id="{DE1399C5-8EDA-B364-7F2A-198026F3648D}"/>
              </a:ext>
            </a:extLst>
          </p:cNvPr>
          <p:cNvSpPr>
            <a:spLocks noGrp="1"/>
          </p:cNvSpPr>
          <p:nvPr>
            <p:ph type="sldNum" sz="quarter" idx="10"/>
          </p:nvPr>
        </p:nvSpPr>
        <p:spPr/>
        <p:txBody>
          <a:bodyPr/>
          <a:lstStyle/>
          <a:p>
            <a:fld id="{37CAAC7E-E39D-465C-A5AC-7339A68ECE7D}" type="slidenum">
              <a:rPr lang="en-US" smtClean="0"/>
              <a:pPr/>
              <a:t>11</a:t>
            </a:fld>
            <a:endParaRPr lang="en-US" dirty="0"/>
          </a:p>
        </p:txBody>
      </p:sp>
      <p:graphicFrame>
        <p:nvGraphicFramePr>
          <p:cNvPr id="5" name="Object 4">
            <a:extLst>
              <a:ext uri="{FF2B5EF4-FFF2-40B4-BE49-F238E27FC236}">
                <a16:creationId xmlns:a16="http://schemas.microsoft.com/office/drawing/2014/main" id="{B4B43E40-D58A-B452-A86C-B39CD28AE0D4}"/>
              </a:ext>
            </a:extLst>
          </p:cNvPr>
          <p:cNvGraphicFramePr>
            <a:graphicFrameLocks noChangeAspect="1"/>
          </p:cNvGraphicFramePr>
          <p:nvPr>
            <p:extLst>
              <p:ext uri="{D42A27DB-BD31-4B8C-83A1-F6EECF244321}">
                <p14:modId xmlns:p14="http://schemas.microsoft.com/office/powerpoint/2010/main" val="498712708"/>
              </p:ext>
            </p:extLst>
          </p:nvPr>
        </p:nvGraphicFramePr>
        <p:xfrm>
          <a:off x="2462306" y="947854"/>
          <a:ext cx="7983369" cy="5259356"/>
        </p:xfrm>
        <a:graphic>
          <a:graphicData uri="http://schemas.openxmlformats.org/presentationml/2006/ole">
            <mc:AlternateContent xmlns:mc="http://schemas.openxmlformats.org/markup-compatibility/2006">
              <mc:Choice xmlns:v="urn:schemas-microsoft-com:vml" Requires="v">
                <p:oleObj name="ActiveGraph" r:id="rId3" imgW="7934494" imgH="5219571" progId="FDSCHART.FDSChartCtrlUnicode.1">
                  <p:embed/>
                </p:oleObj>
              </mc:Choice>
              <mc:Fallback>
                <p:oleObj name="ActiveGraph" r:id="rId3" imgW="7934494" imgH="5219571" progId="FDSCHART.FDSChartCtrlUnicode.1">
                  <p:embed/>
                  <p:pic>
                    <p:nvPicPr>
                      <p:cNvPr id="5" name="Object 4">
                        <a:extLst>
                          <a:ext uri="{FF2B5EF4-FFF2-40B4-BE49-F238E27FC236}">
                            <a16:creationId xmlns:a16="http://schemas.microsoft.com/office/drawing/2014/main" id="{B4B43E40-D58A-B452-A86C-B39CD28AE0D4}"/>
                          </a:ext>
                        </a:extLst>
                      </p:cNvPr>
                      <p:cNvPicPr/>
                      <p:nvPr/>
                    </p:nvPicPr>
                    <p:blipFill>
                      <a:blip r:embed="rId4"/>
                      <a:stretch>
                        <a:fillRect/>
                      </a:stretch>
                    </p:blipFill>
                    <p:spPr>
                      <a:xfrm>
                        <a:off x="2462306" y="947854"/>
                        <a:ext cx="7983369" cy="5259356"/>
                      </a:xfrm>
                      <a:prstGeom prst="rect">
                        <a:avLst/>
                      </a:prstGeom>
                    </p:spPr>
                  </p:pic>
                </p:oleObj>
              </mc:Fallback>
            </mc:AlternateContent>
          </a:graphicData>
        </a:graphic>
      </p:graphicFrame>
    </p:spTree>
    <p:extLst>
      <p:ext uri="{BB962C8B-B14F-4D97-AF65-F5344CB8AC3E}">
        <p14:creationId xmlns:p14="http://schemas.microsoft.com/office/powerpoint/2010/main" val="252654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EB6C-EDCA-CE96-3244-9DA60D5B1F75}"/>
              </a:ext>
            </a:extLst>
          </p:cNvPr>
          <p:cNvSpPr>
            <a:spLocks noGrp="1"/>
          </p:cNvSpPr>
          <p:nvPr>
            <p:ph type="title"/>
          </p:nvPr>
        </p:nvSpPr>
        <p:spPr/>
        <p:txBody>
          <a:bodyPr/>
          <a:lstStyle/>
          <a:p>
            <a:r>
              <a:rPr lang="en-US" dirty="0"/>
              <a:t>Natural Gas Prices</a:t>
            </a:r>
          </a:p>
        </p:txBody>
      </p:sp>
      <p:sp>
        <p:nvSpPr>
          <p:cNvPr id="4" name="Slide Number Placeholder 3">
            <a:extLst>
              <a:ext uri="{FF2B5EF4-FFF2-40B4-BE49-F238E27FC236}">
                <a16:creationId xmlns:a16="http://schemas.microsoft.com/office/drawing/2014/main" id="{AC2D779F-1AF6-1DFB-5F2F-786F004ECE8E}"/>
              </a:ext>
            </a:extLst>
          </p:cNvPr>
          <p:cNvSpPr>
            <a:spLocks noGrp="1"/>
          </p:cNvSpPr>
          <p:nvPr>
            <p:ph type="sldNum" sz="quarter" idx="10"/>
          </p:nvPr>
        </p:nvSpPr>
        <p:spPr/>
        <p:txBody>
          <a:bodyPr/>
          <a:lstStyle/>
          <a:p>
            <a:fld id="{37CAAC7E-E39D-465C-A5AC-7339A68ECE7D}" type="slidenum">
              <a:rPr lang="en-US" smtClean="0"/>
              <a:pPr/>
              <a:t>12</a:t>
            </a:fld>
            <a:endParaRPr lang="en-US" dirty="0"/>
          </a:p>
        </p:txBody>
      </p:sp>
      <p:graphicFrame>
        <p:nvGraphicFramePr>
          <p:cNvPr id="5" name="Object 4">
            <a:extLst>
              <a:ext uri="{FF2B5EF4-FFF2-40B4-BE49-F238E27FC236}">
                <a16:creationId xmlns:a16="http://schemas.microsoft.com/office/drawing/2014/main" id="{E671EB7B-0AAE-0885-3D8B-8095928C7B4C}"/>
              </a:ext>
            </a:extLst>
          </p:cNvPr>
          <p:cNvGraphicFramePr>
            <a:graphicFrameLocks noChangeAspect="1"/>
          </p:cNvGraphicFramePr>
          <p:nvPr>
            <p:extLst>
              <p:ext uri="{D42A27DB-BD31-4B8C-83A1-F6EECF244321}">
                <p14:modId xmlns:p14="http://schemas.microsoft.com/office/powerpoint/2010/main" val="554420239"/>
              </p:ext>
            </p:extLst>
          </p:nvPr>
        </p:nvGraphicFramePr>
        <p:xfrm>
          <a:off x="2032000" y="947854"/>
          <a:ext cx="8128000" cy="5248275"/>
        </p:xfrm>
        <a:graphic>
          <a:graphicData uri="http://schemas.openxmlformats.org/presentationml/2006/ole">
            <mc:AlternateContent xmlns:mc="http://schemas.openxmlformats.org/markup-compatibility/2006">
              <mc:Choice xmlns:v="urn:schemas-microsoft-com:vml" Requires="v">
                <p:oleObj name="ActiveGraph" r:id="rId3" imgW="7267532" imgH="4695677" progId="FDSCHART.FDSChartCtrlUnicode.1">
                  <p:embed/>
                </p:oleObj>
              </mc:Choice>
              <mc:Fallback>
                <p:oleObj name="ActiveGraph" r:id="rId3" imgW="7267532" imgH="4695677" progId="FDSCHART.FDSChartCtrlUnicode.1">
                  <p:embed/>
                  <p:pic>
                    <p:nvPicPr>
                      <p:cNvPr id="5" name="Object 4">
                        <a:extLst>
                          <a:ext uri="{FF2B5EF4-FFF2-40B4-BE49-F238E27FC236}">
                            <a16:creationId xmlns:a16="http://schemas.microsoft.com/office/drawing/2014/main" id="{E671EB7B-0AAE-0885-3D8B-8095928C7B4C}"/>
                          </a:ext>
                        </a:extLst>
                      </p:cNvPr>
                      <p:cNvPicPr/>
                      <p:nvPr/>
                    </p:nvPicPr>
                    <p:blipFill>
                      <a:blip r:embed="rId4"/>
                      <a:stretch>
                        <a:fillRect/>
                      </a:stretch>
                    </p:blipFill>
                    <p:spPr>
                      <a:xfrm>
                        <a:off x="2032000" y="947854"/>
                        <a:ext cx="8128000" cy="5248275"/>
                      </a:xfrm>
                      <a:prstGeom prst="rect">
                        <a:avLst/>
                      </a:prstGeom>
                    </p:spPr>
                  </p:pic>
                </p:oleObj>
              </mc:Fallback>
            </mc:AlternateContent>
          </a:graphicData>
        </a:graphic>
      </p:graphicFrame>
    </p:spTree>
    <p:extLst>
      <p:ext uri="{BB962C8B-B14F-4D97-AF65-F5344CB8AC3E}">
        <p14:creationId xmlns:p14="http://schemas.microsoft.com/office/powerpoint/2010/main" val="83360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51CE-5EB8-4ED9-8E24-A864E8DF054B}"/>
              </a:ext>
            </a:extLst>
          </p:cNvPr>
          <p:cNvSpPr>
            <a:spLocks noGrp="1"/>
          </p:cNvSpPr>
          <p:nvPr>
            <p:ph type="title"/>
          </p:nvPr>
        </p:nvSpPr>
        <p:spPr/>
        <p:txBody>
          <a:bodyPr/>
          <a:lstStyle/>
          <a:p>
            <a:r>
              <a:rPr lang="en-US" dirty="0"/>
              <a:t>Earnings Estimates</a:t>
            </a:r>
          </a:p>
        </p:txBody>
      </p:sp>
      <p:sp>
        <p:nvSpPr>
          <p:cNvPr id="4" name="Slide Number Placeholder 3">
            <a:extLst>
              <a:ext uri="{FF2B5EF4-FFF2-40B4-BE49-F238E27FC236}">
                <a16:creationId xmlns:a16="http://schemas.microsoft.com/office/drawing/2014/main" id="{0CD0F3DE-E4DA-086C-6AC9-DEE28ECF36AC}"/>
              </a:ext>
            </a:extLst>
          </p:cNvPr>
          <p:cNvSpPr>
            <a:spLocks noGrp="1"/>
          </p:cNvSpPr>
          <p:nvPr>
            <p:ph type="sldNum" sz="quarter" idx="10"/>
          </p:nvPr>
        </p:nvSpPr>
        <p:spPr/>
        <p:txBody>
          <a:bodyPr/>
          <a:lstStyle/>
          <a:p>
            <a:fld id="{37CAAC7E-E39D-465C-A5AC-7339A68ECE7D}" type="slidenum">
              <a:rPr lang="en-US" smtClean="0"/>
              <a:pPr/>
              <a:t>13</a:t>
            </a:fld>
            <a:endParaRPr lang="en-US" dirty="0"/>
          </a:p>
        </p:txBody>
      </p:sp>
      <p:sp>
        <p:nvSpPr>
          <p:cNvPr id="12" name="TextBox 11">
            <a:extLst>
              <a:ext uri="{FF2B5EF4-FFF2-40B4-BE49-F238E27FC236}">
                <a16:creationId xmlns:a16="http://schemas.microsoft.com/office/drawing/2014/main" id="{2D9EFCB3-7BC1-324B-F67D-936AC18C031F}"/>
              </a:ext>
            </a:extLst>
          </p:cNvPr>
          <p:cNvSpPr txBox="1"/>
          <p:nvPr/>
        </p:nvSpPr>
        <p:spPr>
          <a:xfrm>
            <a:off x="1661375" y="5889567"/>
            <a:ext cx="4310795" cy="261610"/>
          </a:xfrm>
          <a:prstGeom prst="rect">
            <a:avLst/>
          </a:prstGeom>
          <a:noFill/>
        </p:spPr>
        <p:txBody>
          <a:bodyPr wrap="none" rtlCol="0">
            <a:spAutoFit/>
          </a:bodyPr>
          <a:lstStyle/>
          <a:p>
            <a:r>
              <a:rPr lang="en-US" sz="1100" dirty="0"/>
              <a:t>Source: Cetera Investment Management, FactSet. Data as of 6/15/2023.</a:t>
            </a:r>
          </a:p>
        </p:txBody>
      </p:sp>
      <p:graphicFrame>
        <p:nvGraphicFramePr>
          <p:cNvPr id="5" name="Chart 4">
            <a:extLst>
              <a:ext uri="{FF2B5EF4-FFF2-40B4-BE49-F238E27FC236}">
                <a16:creationId xmlns:a16="http://schemas.microsoft.com/office/drawing/2014/main" id="{F785D2EF-F846-7FD3-175F-E7CEE8DF5552}"/>
              </a:ext>
            </a:extLst>
          </p:cNvPr>
          <p:cNvGraphicFramePr>
            <a:graphicFrameLocks/>
          </p:cNvGraphicFramePr>
          <p:nvPr>
            <p:extLst>
              <p:ext uri="{D42A27DB-BD31-4B8C-83A1-F6EECF244321}">
                <p14:modId xmlns:p14="http://schemas.microsoft.com/office/powerpoint/2010/main" val="4281959330"/>
              </p:ext>
            </p:extLst>
          </p:nvPr>
        </p:nvGraphicFramePr>
        <p:xfrm>
          <a:off x="1976284" y="947854"/>
          <a:ext cx="8849032" cy="47365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537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41A5-86BB-F20F-9F22-244C40E3B3BF}"/>
              </a:ext>
            </a:extLst>
          </p:cNvPr>
          <p:cNvSpPr>
            <a:spLocks noGrp="1"/>
          </p:cNvSpPr>
          <p:nvPr>
            <p:ph type="title"/>
          </p:nvPr>
        </p:nvSpPr>
        <p:spPr/>
        <p:txBody>
          <a:bodyPr/>
          <a:lstStyle/>
          <a:p>
            <a:r>
              <a:rPr lang="en-US" dirty="0"/>
              <a:t>Markets</a:t>
            </a:r>
          </a:p>
        </p:txBody>
      </p:sp>
      <p:sp>
        <p:nvSpPr>
          <p:cNvPr id="4" name="Slide Number Placeholder 3">
            <a:extLst>
              <a:ext uri="{FF2B5EF4-FFF2-40B4-BE49-F238E27FC236}">
                <a16:creationId xmlns:a16="http://schemas.microsoft.com/office/drawing/2014/main" id="{D19ECD59-60FF-D4A4-B69B-0231D7486C1B}"/>
              </a:ext>
            </a:extLst>
          </p:cNvPr>
          <p:cNvSpPr>
            <a:spLocks noGrp="1"/>
          </p:cNvSpPr>
          <p:nvPr>
            <p:ph type="sldNum" sz="quarter" idx="10"/>
          </p:nvPr>
        </p:nvSpPr>
        <p:spPr/>
        <p:txBody>
          <a:bodyPr/>
          <a:lstStyle/>
          <a:p>
            <a:fld id="{37CAAC7E-E39D-465C-A5AC-7339A68ECE7D}" type="slidenum">
              <a:rPr lang="en-US" smtClean="0"/>
              <a:pPr/>
              <a:t>14</a:t>
            </a:fld>
            <a:endParaRPr lang="en-US" dirty="0"/>
          </a:p>
        </p:txBody>
      </p:sp>
      <p:pic>
        <p:nvPicPr>
          <p:cNvPr id="6" name="Picture 5">
            <a:extLst>
              <a:ext uri="{FF2B5EF4-FFF2-40B4-BE49-F238E27FC236}">
                <a16:creationId xmlns:a16="http://schemas.microsoft.com/office/drawing/2014/main" id="{2D0DC913-9BF1-7510-5403-9618FBB808A2}"/>
              </a:ext>
            </a:extLst>
          </p:cNvPr>
          <p:cNvPicPr>
            <a:picLocks noChangeAspect="1"/>
          </p:cNvPicPr>
          <p:nvPr/>
        </p:nvPicPr>
        <p:blipFill>
          <a:blip r:embed="rId3"/>
          <a:stretch>
            <a:fillRect/>
          </a:stretch>
        </p:blipFill>
        <p:spPr>
          <a:xfrm>
            <a:off x="1768877" y="1076945"/>
            <a:ext cx="8343312" cy="5150192"/>
          </a:xfrm>
          <a:prstGeom prst="rect">
            <a:avLst/>
          </a:prstGeom>
        </p:spPr>
      </p:pic>
    </p:spTree>
    <p:extLst>
      <p:ext uri="{BB962C8B-B14F-4D97-AF65-F5344CB8AC3E}">
        <p14:creationId xmlns:p14="http://schemas.microsoft.com/office/powerpoint/2010/main" val="3520308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A616-66CD-E5B7-0E5F-6E915436A07E}"/>
              </a:ext>
            </a:extLst>
          </p:cNvPr>
          <p:cNvSpPr>
            <a:spLocks noGrp="1"/>
          </p:cNvSpPr>
          <p:nvPr>
            <p:ph type="title"/>
          </p:nvPr>
        </p:nvSpPr>
        <p:spPr/>
        <p:txBody>
          <a:bodyPr/>
          <a:lstStyle/>
          <a:p>
            <a:r>
              <a:rPr lang="en-US" dirty="0"/>
              <a:t>Narrow Breadth</a:t>
            </a:r>
          </a:p>
        </p:txBody>
      </p:sp>
      <p:sp>
        <p:nvSpPr>
          <p:cNvPr id="4" name="Slide Number Placeholder 3">
            <a:extLst>
              <a:ext uri="{FF2B5EF4-FFF2-40B4-BE49-F238E27FC236}">
                <a16:creationId xmlns:a16="http://schemas.microsoft.com/office/drawing/2014/main" id="{C007BFF6-C3A8-16B7-9A7E-45D5DAADD3D0}"/>
              </a:ext>
            </a:extLst>
          </p:cNvPr>
          <p:cNvSpPr>
            <a:spLocks noGrp="1"/>
          </p:cNvSpPr>
          <p:nvPr>
            <p:ph type="sldNum" sz="quarter" idx="10"/>
          </p:nvPr>
        </p:nvSpPr>
        <p:spPr/>
        <p:txBody>
          <a:bodyPr/>
          <a:lstStyle/>
          <a:p>
            <a:fld id="{37CAAC7E-E39D-465C-A5AC-7339A68ECE7D}" type="slidenum">
              <a:rPr lang="en-US" smtClean="0"/>
              <a:pPr/>
              <a:t>15</a:t>
            </a:fld>
            <a:endParaRPr lang="en-US" dirty="0"/>
          </a:p>
        </p:txBody>
      </p:sp>
      <p:graphicFrame>
        <p:nvGraphicFramePr>
          <p:cNvPr id="6" name="Object 5">
            <a:extLst>
              <a:ext uri="{FF2B5EF4-FFF2-40B4-BE49-F238E27FC236}">
                <a16:creationId xmlns:a16="http://schemas.microsoft.com/office/drawing/2014/main" id="{0AD6D40F-1993-26F1-2766-1D1DE4F18A83}"/>
              </a:ext>
            </a:extLst>
          </p:cNvPr>
          <p:cNvGraphicFramePr>
            <a:graphicFrameLocks noChangeAspect="1"/>
          </p:cNvGraphicFramePr>
          <p:nvPr>
            <p:extLst>
              <p:ext uri="{D42A27DB-BD31-4B8C-83A1-F6EECF244321}">
                <p14:modId xmlns:p14="http://schemas.microsoft.com/office/powerpoint/2010/main" val="3775555318"/>
              </p:ext>
            </p:extLst>
          </p:nvPr>
        </p:nvGraphicFramePr>
        <p:xfrm>
          <a:off x="2032000" y="947854"/>
          <a:ext cx="8128000" cy="5264150"/>
        </p:xfrm>
        <a:graphic>
          <a:graphicData uri="http://schemas.openxmlformats.org/presentationml/2006/ole">
            <mc:AlternateContent xmlns:mc="http://schemas.openxmlformats.org/markup-compatibility/2006">
              <mc:Choice xmlns:v="urn:schemas-microsoft-com:vml" Requires="v">
                <p:oleObj name="ActiveGraph" r:id="rId3" imgW="8115445" imgH="5248291" progId="FDSCHART.FDSChartCtrlUnicode.1">
                  <p:embed/>
                </p:oleObj>
              </mc:Choice>
              <mc:Fallback>
                <p:oleObj name="ActiveGraph" r:id="rId3" imgW="8115445" imgH="5248291" progId="FDSCHART.FDSChartCtrlUnicode.1">
                  <p:embed/>
                  <p:pic>
                    <p:nvPicPr>
                      <p:cNvPr id="6" name="Object 5">
                        <a:extLst>
                          <a:ext uri="{FF2B5EF4-FFF2-40B4-BE49-F238E27FC236}">
                            <a16:creationId xmlns:a16="http://schemas.microsoft.com/office/drawing/2014/main" id="{0AD6D40F-1993-26F1-2766-1D1DE4F18A83}"/>
                          </a:ext>
                        </a:extLst>
                      </p:cNvPr>
                      <p:cNvPicPr/>
                      <p:nvPr/>
                    </p:nvPicPr>
                    <p:blipFill>
                      <a:blip r:embed="rId4"/>
                      <a:stretch>
                        <a:fillRect/>
                      </a:stretch>
                    </p:blipFill>
                    <p:spPr>
                      <a:xfrm>
                        <a:off x="2032000" y="947854"/>
                        <a:ext cx="8128000" cy="5264150"/>
                      </a:xfrm>
                      <a:prstGeom prst="rect">
                        <a:avLst/>
                      </a:prstGeom>
                    </p:spPr>
                  </p:pic>
                </p:oleObj>
              </mc:Fallback>
            </mc:AlternateContent>
          </a:graphicData>
        </a:graphic>
      </p:graphicFrame>
    </p:spTree>
    <p:extLst>
      <p:ext uri="{BB962C8B-B14F-4D97-AF65-F5344CB8AC3E}">
        <p14:creationId xmlns:p14="http://schemas.microsoft.com/office/powerpoint/2010/main" val="3803471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45F5-4950-FE5B-4080-16238513BF72}"/>
              </a:ext>
            </a:extLst>
          </p:cNvPr>
          <p:cNvSpPr>
            <a:spLocks noGrp="1"/>
          </p:cNvSpPr>
          <p:nvPr>
            <p:ph type="title"/>
          </p:nvPr>
        </p:nvSpPr>
        <p:spPr/>
        <p:txBody>
          <a:bodyPr/>
          <a:lstStyle/>
          <a:p>
            <a:r>
              <a:rPr lang="en-US" dirty="0"/>
              <a:t>Concentration in Indexes</a:t>
            </a:r>
          </a:p>
        </p:txBody>
      </p:sp>
      <p:sp>
        <p:nvSpPr>
          <p:cNvPr id="4" name="Slide Number Placeholder 3">
            <a:extLst>
              <a:ext uri="{FF2B5EF4-FFF2-40B4-BE49-F238E27FC236}">
                <a16:creationId xmlns:a16="http://schemas.microsoft.com/office/drawing/2014/main" id="{ACA823D9-1002-36FC-B8A3-FB27826DAED8}"/>
              </a:ext>
            </a:extLst>
          </p:cNvPr>
          <p:cNvSpPr>
            <a:spLocks noGrp="1"/>
          </p:cNvSpPr>
          <p:nvPr>
            <p:ph type="sldNum" sz="quarter" idx="10"/>
          </p:nvPr>
        </p:nvSpPr>
        <p:spPr/>
        <p:txBody>
          <a:bodyPr/>
          <a:lstStyle/>
          <a:p>
            <a:fld id="{37CAAC7E-E39D-465C-A5AC-7339A68ECE7D}" type="slidenum">
              <a:rPr lang="en-US" smtClean="0"/>
              <a:pPr/>
              <a:t>16</a:t>
            </a:fld>
            <a:endParaRPr lang="en-US" dirty="0"/>
          </a:p>
        </p:txBody>
      </p:sp>
      <p:graphicFrame>
        <p:nvGraphicFramePr>
          <p:cNvPr id="5" name="Object 4">
            <a:extLst>
              <a:ext uri="{FF2B5EF4-FFF2-40B4-BE49-F238E27FC236}">
                <a16:creationId xmlns:a16="http://schemas.microsoft.com/office/drawing/2014/main" id="{A19BD7B5-D205-A08D-E19C-0BB335EFC386}"/>
              </a:ext>
            </a:extLst>
          </p:cNvPr>
          <p:cNvGraphicFramePr>
            <a:graphicFrameLocks noChangeAspect="1"/>
          </p:cNvGraphicFramePr>
          <p:nvPr>
            <p:extLst>
              <p:ext uri="{D42A27DB-BD31-4B8C-83A1-F6EECF244321}">
                <p14:modId xmlns:p14="http://schemas.microsoft.com/office/powerpoint/2010/main" val="2531864741"/>
              </p:ext>
            </p:extLst>
          </p:nvPr>
        </p:nvGraphicFramePr>
        <p:xfrm>
          <a:off x="2032000" y="947738"/>
          <a:ext cx="8128000" cy="5248275"/>
        </p:xfrm>
        <a:graphic>
          <a:graphicData uri="http://schemas.openxmlformats.org/presentationml/2006/ole">
            <mc:AlternateContent xmlns:mc="http://schemas.openxmlformats.org/markup-compatibility/2006">
              <mc:Choice xmlns:v="urn:schemas-microsoft-com:vml" Requires="v">
                <p:oleObj name="ActiveGraph" r:id="rId3" imgW="8115445" imgH="5238830" progId="FDSCHART.FDSChartCtrlUnicode.1">
                  <p:embed/>
                </p:oleObj>
              </mc:Choice>
              <mc:Fallback>
                <p:oleObj name="ActiveGraph" r:id="rId3" imgW="8115445" imgH="5238830" progId="FDSCHART.FDSChartCtrlUnicode.1">
                  <p:embed/>
                  <p:pic>
                    <p:nvPicPr>
                      <p:cNvPr id="5" name="Object 4">
                        <a:extLst>
                          <a:ext uri="{FF2B5EF4-FFF2-40B4-BE49-F238E27FC236}">
                            <a16:creationId xmlns:a16="http://schemas.microsoft.com/office/drawing/2014/main" id="{A19BD7B5-D205-A08D-E19C-0BB335EFC386}"/>
                          </a:ext>
                        </a:extLst>
                      </p:cNvPr>
                      <p:cNvPicPr/>
                      <p:nvPr/>
                    </p:nvPicPr>
                    <p:blipFill>
                      <a:blip r:embed="rId4"/>
                      <a:stretch>
                        <a:fillRect/>
                      </a:stretch>
                    </p:blipFill>
                    <p:spPr>
                      <a:xfrm>
                        <a:off x="2032000" y="947738"/>
                        <a:ext cx="8128000" cy="5248275"/>
                      </a:xfrm>
                      <a:prstGeom prst="rect">
                        <a:avLst/>
                      </a:prstGeom>
                    </p:spPr>
                  </p:pic>
                </p:oleObj>
              </mc:Fallback>
            </mc:AlternateContent>
          </a:graphicData>
        </a:graphic>
      </p:graphicFrame>
    </p:spTree>
    <p:extLst>
      <p:ext uri="{BB962C8B-B14F-4D97-AF65-F5344CB8AC3E}">
        <p14:creationId xmlns:p14="http://schemas.microsoft.com/office/powerpoint/2010/main" val="1696399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C1F2-4B9E-9CD7-31FB-138B7FE84235}"/>
              </a:ext>
            </a:extLst>
          </p:cNvPr>
          <p:cNvSpPr>
            <a:spLocks noGrp="1"/>
          </p:cNvSpPr>
          <p:nvPr>
            <p:ph type="title"/>
          </p:nvPr>
        </p:nvSpPr>
        <p:spPr/>
        <p:txBody>
          <a:bodyPr/>
          <a:lstStyle/>
          <a:p>
            <a:r>
              <a:rPr lang="en-US" dirty="0"/>
              <a:t>Valuations: A Case for Diversification</a:t>
            </a:r>
          </a:p>
        </p:txBody>
      </p:sp>
      <p:sp>
        <p:nvSpPr>
          <p:cNvPr id="4" name="Slide Number Placeholder 3">
            <a:extLst>
              <a:ext uri="{FF2B5EF4-FFF2-40B4-BE49-F238E27FC236}">
                <a16:creationId xmlns:a16="http://schemas.microsoft.com/office/drawing/2014/main" id="{646A2B00-47F6-518D-02B4-A19B65275063}"/>
              </a:ext>
            </a:extLst>
          </p:cNvPr>
          <p:cNvSpPr>
            <a:spLocks noGrp="1"/>
          </p:cNvSpPr>
          <p:nvPr>
            <p:ph type="sldNum" sz="quarter" idx="10"/>
          </p:nvPr>
        </p:nvSpPr>
        <p:spPr/>
        <p:txBody>
          <a:bodyPr/>
          <a:lstStyle/>
          <a:p>
            <a:fld id="{37CAAC7E-E39D-465C-A5AC-7339A68ECE7D}" type="slidenum">
              <a:rPr lang="en-US" smtClean="0"/>
              <a:pPr/>
              <a:t>17</a:t>
            </a:fld>
            <a:endParaRPr lang="en-US" dirty="0"/>
          </a:p>
        </p:txBody>
      </p:sp>
      <p:graphicFrame>
        <p:nvGraphicFramePr>
          <p:cNvPr id="5" name="Object 4">
            <a:extLst>
              <a:ext uri="{FF2B5EF4-FFF2-40B4-BE49-F238E27FC236}">
                <a16:creationId xmlns:a16="http://schemas.microsoft.com/office/drawing/2014/main" id="{65CC738B-FA5B-9029-C4F6-01C35716E7CD}"/>
              </a:ext>
            </a:extLst>
          </p:cNvPr>
          <p:cNvGraphicFramePr>
            <a:graphicFrameLocks noChangeAspect="1"/>
          </p:cNvGraphicFramePr>
          <p:nvPr>
            <p:extLst>
              <p:ext uri="{D42A27DB-BD31-4B8C-83A1-F6EECF244321}">
                <p14:modId xmlns:p14="http://schemas.microsoft.com/office/powerpoint/2010/main" val="554594524"/>
              </p:ext>
            </p:extLst>
          </p:nvPr>
        </p:nvGraphicFramePr>
        <p:xfrm>
          <a:off x="2065338" y="971550"/>
          <a:ext cx="8061325" cy="5200650"/>
        </p:xfrm>
        <a:graphic>
          <a:graphicData uri="http://schemas.openxmlformats.org/presentationml/2006/ole">
            <mc:AlternateContent xmlns:mc="http://schemas.openxmlformats.org/markup-compatibility/2006">
              <mc:Choice xmlns:v="urn:schemas-microsoft-com:vml" Requires="v">
                <p:oleObj name="ActiveGraph" r:id="rId3" imgW="7943745" imgH="5124404" progId="FDSCHART.FDSChartCtrlUnicode.1">
                  <p:embed/>
                </p:oleObj>
              </mc:Choice>
              <mc:Fallback>
                <p:oleObj name="ActiveGraph" r:id="rId3" imgW="7943745" imgH="5124404" progId="FDSCHART.FDSChartCtrlUnicode.1">
                  <p:embed/>
                  <p:pic>
                    <p:nvPicPr>
                      <p:cNvPr id="5" name="Object 4">
                        <a:extLst>
                          <a:ext uri="{FF2B5EF4-FFF2-40B4-BE49-F238E27FC236}">
                            <a16:creationId xmlns:a16="http://schemas.microsoft.com/office/drawing/2014/main" id="{65CC738B-FA5B-9029-C4F6-01C35716E7CD}"/>
                          </a:ext>
                        </a:extLst>
                      </p:cNvPr>
                      <p:cNvPicPr/>
                      <p:nvPr/>
                    </p:nvPicPr>
                    <p:blipFill>
                      <a:blip r:embed="rId4"/>
                      <a:stretch>
                        <a:fillRect/>
                      </a:stretch>
                    </p:blipFill>
                    <p:spPr>
                      <a:xfrm>
                        <a:off x="2065338" y="971550"/>
                        <a:ext cx="8061325" cy="5200650"/>
                      </a:xfrm>
                      <a:prstGeom prst="rect">
                        <a:avLst/>
                      </a:prstGeom>
                    </p:spPr>
                  </p:pic>
                </p:oleObj>
              </mc:Fallback>
            </mc:AlternateContent>
          </a:graphicData>
        </a:graphic>
      </p:graphicFrame>
    </p:spTree>
    <p:extLst>
      <p:ext uri="{BB962C8B-B14F-4D97-AF65-F5344CB8AC3E}">
        <p14:creationId xmlns:p14="http://schemas.microsoft.com/office/powerpoint/2010/main" val="34432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2083-CD33-1513-D971-6D0646915F74}"/>
              </a:ext>
            </a:extLst>
          </p:cNvPr>
          <p:cNvSpPr>
            <a:spLocks noGrp="1"/>
          </p:cNvSpPr>
          <p:nvPr>
            <p:ph type="title"/>
          </p:nvPr>
        </p:nvSpPr>
        <p:spPr/>
        <p:txBody>
          <a:bodyPr/>
          <a:lstStyle/>
          <a:p>
            <a:r>
              <a:rPr lang="en-US" dirty="0"/>
              <a:t>Valuations: A Case for Small Cap</a:t>
            </a:r>
          </a:p>
        </p:txBody>
      </p:sp>
      <p:sp>
        <p:nvSpPr>
          <p:cNvPr id="4" name="Slide Number Placeholder 3">
            <a:extLst>
              <a:ext uri="{FF2B5EF4-FFF2-40B4-BE49-F238E27FC236}">
                <a16:creationId xmlns:a16="http://schemas.microsoft.com/office/drawing/2014/main" id="{5060BE06-F816-7B95-C61C-CDD5A3081DA3}"/>
              </a:ext>
            </a:extLst>
          </p:cNvPr>
          <p:cNvSpPr>
            <a:spLocks noGrp="1"/>
          </p:cNvSpPr>
          <p:nvPr>
            <p:ph type="sldNum" sz="quarter" idx="10"/>
          </p:nvPr>
        </p:nvSpPr>
        <p:spPr/>
        <p:txBody>
          <a:bodyPr/>
          <a:lstStyle/>
          <a:p>
            <a:fld id="{37CAAC7E-E39D-465C-A5AC-7339A68ECE7D}" type="slidenum">
              <a:rPr lang="en-US" smtClean="0"/>
              <a:pPr/>
              <a:t>18</a:t>
            </a:fld>
            <a:endParaRPr lang="en-US" dirty="0"/>
          </a:p>
        </p:txBody>
      </p:sp>
      <p:graphicFrame>
        <p:nvGraphicFramePr>
          <p:cNvPr id="5" name="Object 4">
            <a:extLst>
              <a:ext uri="{FF2B5EF4-FFF2-40B4-BE49-F238E27FC236}">
                <a16:creationId xmlns:a16="http://schemas.microsoft.com/office/drawing/2014/main" id="{F0962065-D753-15EE-50AB-0EF1BCE068A7}"/>
              </a:ext>
            </a:extLst>
          </p:cNvPr>
          <p:cNvGraphicFramePr>
            <a:graphicFrameLocks noChangeAspect="1"/>
          </p:cNvGraphicFramePr>
          <p:nvPr>
            <p:extLst>
              <p:ext uri="{D42A27DB-BD31-4B8C-83A1-F6EECF244321}">
                <p14:modId xmlns:p14="http://schemas.microsoft.com/office/powerpoint/2010/main" val="3431015845"/>
              </p:ext>
            </p:extLst>
          </p:nvPr>
        </p:nvGraphicFramePr>
        <p:xfrm>
          <a:off x="2032000" y="866775"/>
          <a:ext cx="8128000" cy="5248275"/>
        </p:xfrm>
        <a:graphic>
          <a:graphicData uri="http://schemas.openxmlformats.org/presentationml/2006/ole">
            <mc:AlternateContent xmlns:mc="http://schemas.openxmlformats.org/markup-compatibility/2006">
              <mc:Choice xmlns:v="urn:schemas-microsoft-com:vml" Requires="v">
                <p:oleObj name="ActiveGraph" r:id="rId3" imgW="8115445" imgH="5248291" progId="FDSCHART.FDSChartCtrlUnicode.1">
                  <p:embed/>
                </p:oleObj>
              </mc:Choice>
              <mc:Fallback>
                <p:oleObj name="ActiveGraph" r:id="rId3" imgW="8115445" imgH="5248291" progId="FDSCHART.FDSChartCtrlUnicode.1">
                  <p:embed/>
                  <p:pic>
                    <p:nvPicPr>
                      <p:cNvPr id="5" name="Object 4">
                        <a:extLst>
                          <a:ext uri="{FF2B5EF4-FFF2-40B4-BE49-F238E27FC236}">
                            <a16:creationId xmlns:a16="http://schemas.microsoft.com/office/drawing/2014/main" id="{F0962065-D753-15EE-50AB-0EF1BCE068A7}"/>
                          </a:ext>
                        </a:extLst>
                      </p:cNvPr>
                      <p:cNvPicPr/>
                      <p:nvPr/>
                    </p:nvPicPr>
                    <p:blipFill>
                      <a:blip r:embed="rId4"/>
                      <a:stretch>
                        <a:fillRect/>
                      </a:stretch>
                    </p:blipFill>
                    <p:spPr>
                      <a:xfrm>
                        <a:off x="2032000" y="866775"/>
                        <a:ext cx="8128000" cy="5248275"/>
                      </a:xfrm>
                      <a:prstGeom prst="rect">
                        <a:avLst/>
                      </a:prstGeom>
                    </p:spPr>
                  </p:pic>
                </p:oleObj>
              </mc:Fallback>
            </mc:AlternateContent>
          </a:graphicData>
        </a:graphic>
      </p:graphicFrame>
    </p:spTree>
    <p:extLst>
      <p:ext uri="{BB962C8B-B14F-4D97-AF65-F5344CB8AC3E}">
        <p14:creationId xmlns:p14="http://schemas.microsoft.com/office/powerpoint/2010/main" val="3105794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E31A-69E8-38D4-5DA2-334DA5A3D82F}"/>
              </a:ext>
            </a:extLst>
          </p:cNvPr>
          <p:cNvSpPr>
            <a:spLocks noGrp="1"/>
          </p:cNvSpPr>
          <p:nvPr>
            <p:ph type="title"/>
          </p:nvPr>
        </p:nvSpPr>
        <p:spPr/>
        <p:txBody>
          <a:bodyPr/>
          <a:lstStyle/>
          <a:p>
            <a:r>
              <a:rPr lang="en-US" dirty="0"/>
              <a:t>Bond Spreads</a:t>
            </a:r>
          </a:p>
        </p:txBody>
      </p:sp>
      <p:sp>
        <p:nvSpPr>
          <p:cNvPr id="4" name="Slide Number Placeholder 3">
            <a:extLst>
              <a:ext uri="{FF2B5EF4-FFF2-40B4-BE49-F238E27FC236}">
                <a16:creationId xmlns:a16="http://schemas.microsoft.com/office/drawing/2014/main" id="{613F89F1-72B3-F886-9036-64E25B1DE2EC}"/>
              </a:ext>
            </a:extLst>
          </p:cNvPr>
          <p:cNvSpPr>
            <a:spLocks noGrp="1"/>
          </p:cNvSpPr>
          <p:nvPr>
            <p:ph type="sldNum" sz="quarter" idx="10"/>
          </p:nvPr>
        </p:nvSpPr>
        <p:spPr/>
        <p:txBody>
          <a:bodyPr/>
          <a:lstStyle/>
          <a:p>
            <a:fld id="{37CAAC7E-E39D-465C-A5AC-7339A68ECE7D}" type="slidenum">
              <a:rPr lang="en-US" smtClean="0"/>
              <a:pPr/>
              <a:t>19</a:t>
            </a:fld>
            <a:endParaRPr lang="en-US" dirty="0"/>
          </a:p>
        </p:txBody>
      </p:sp>
      <p:graphicFrame>
        <p:nvGraphicFramePr>
          <p:cNvPr id="5" name="Object 4">
            <a:extLst>
              <a:ext uri="{FF2B5EF4-FFF2-40B4-BE49-F238E27FC236}">
                <a16:creationId xmlns:a16="http://schemas.microsoft.com/office/drawing/2014/main" id="{835FFE43-A112-2C5E-43DC-AA87AAB740FA}"/>
              </a:ext>
            </a:extLst>
          </p:cNvPr>
          <p:cNvGraphicFramePr>
            <a:graphicFrameLocks noChangeAspect="1"/>
          </p:cNvGraphicFramePr>
          <p:nvPr>
            <p:extLst>
              <p:ext uri="{D42A27DB-BD31-4B8C-83A1-F6EECF244321}">
                <p14:modId xmlns:p14="http://schemas.microsoft.com/office/powerpoint/2010/main" val="2162383659"/>
              </p:ext>
            </p:extLst>
          </p:nvPr>
        </p:nvGraphicFramePr>
        <p:xfrm>
          <a:off x="2032000" y="947854"/>
          <a:ext cx="8128000" cy="5248275"/>
        </p:xfrm>
        <a:graphic>
          <a:graphicData uri="http://schemas.openxmlformats.org/presentationml/2006/ole">
            <mc:AlternateContent xmlns:mc="http://schemas.openxmlformats.org/markup-compatibility/2006">
              <mc:Choice xmlns:v="urn:schemas-microsoft-com:vml" Requires="v">
                <p:oleObj name="ActiveGraph" r:id="rId3" imgW="8115445" imgH="5238830" progId="FDSCHART.FDSChartCtrlUnicode.1">
                  <p:embed/>
                </p:oleObj>
              </mc:Choice>
              <mc:Fallback>
                <p:oleObj name="ActiveGraph" r:id="rId3" imgW="8115445" imgH="5238830" progId="FDSCHART.FDSChartCtrlUnicode.1">
                  <p:embed/>
                  <p:pic>
                    <p:nvPicPr>
                      <p:cNvPr id="5" name="Object 4">
                        <a:extLst>
                          <a:ext uri="{FF2B5EF4-FFF2-40B4-BE49-F238E27FC236}">
                            <a16:creationId xmlns:a16="http://schemas.microsoft.com/office/drawing/2014/main" id="{835FFE43-A112-2C5E-43DC-AA87AAB740FA}"/>
                          </a:ext>
                        </a:extLst>
                      </p:cNvPr>
                      <p:cNvPicPr/>
                      <p:nvPr/>
                    </p:nvPicPr>
                    <p:blipFill>
                      <a:blip r:embed="rId4"/>
                      <a:stretch>
                        <a:fillRect/>
                      </a:stretch>
                    </p:blipFill>
                    <p:spPr>
                      <a:xfrm>
                        <a:off x="2032000" y="947854"/>
                        <a:ext cx="8128000" cy="5248275"/>
                      </a:xfrm>
                      <a:prstGeom prst="rect">
                        <a:avLst/>
                      </a:prstGeom>
                    </p:spPr>
                  </p:pic>
                </p:oleObj>
              </mc:Fallback>
            </mc:AlternateContent>
          </a:graphicData>
        </a:graphic>
      </p:graphicFrame>
    </p:spTree>
    <p:extLst>
      <p:ext uri="{BB962C8B-B14F-4D97-AF65-F5344CB8AC3E}">
        <p14:creationId xmlns:p14="http://schemas.microsoft.com/office/powerpoint/2010/main" val="51157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52DFBF6-510C-4759-4AA0-903A8D599256}"/>
              </a:ext>
            </a:extLst>
          </p:cNvPr>
          <p:cNvSpPr/>
          <p:nvPr/>
        </p:nvSpPr>
        <p:spPr>
          <a:xfrm>
            <a:off x="8796761" y="2076615"/>
            <a:ext cx="1887187" cy="188718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 name="Title 1">
            <a:extLst>
              <a:ext uri="{FF2B5EF4-FFF2-40B4-BE49-F238E27FC236}">
                <a16:creationId xmlns:a16="http://schemas.microsoft.com/office/drawing/2014/main" id="{99B72777-0F9F-4141-9A08-C8F3A9E28DAC}"/>
              </a:ext>
            </a:extLst>
          </p:cNvPr>
          <p:cNvSpPr>
            <a:spLocks noGrp="1"/>
          </p:cNvSpPr>
          <p:nvPr>
            <p:ph type="title"/>
          </p:nvPr>
        </p:nvSpPr>
        <p:spPr/>
        <p:txBody>
          <a:bodyPr/>
          <a:lstStyle/>
          <a:p>
            <a:r>
              <a:rPr lang="en-US" dirty="0"/>
              <a:t>What We Will Be Watching In Second Half Of 2023</a:t>
            </a:r>
          </a:p>
        </p:txBody>
      </p:sp>
      <p:graphicFrame>
        <p:nvGraphicFramePr>
          <p:cNvPr id="11" name="Content Placeholder 2">
            <a:extLst>
              <a:ext uri="{FF2B5EF4-FFF2-40B4-BE49-F238E27FC236}">
                <a16:creationId xmlns:a16="http://schemas.microsoft.com/office/drawing/2014/main" id="{669155C8-0853-E6D8-DDBC-4AB379380804}"/>
              </a:ext>
            </a:extLst>
          </p:cNvPr>
          <p:cNvGraphicFramePr>
            <a:graphicFrameLocks noGrp="1"/>
          </p:cNvGraphicFramePr>
          <p:nvPr>
            <p:ph idx="1"/>
            <p:extLst>
              <p:ext uri="{D42A27DB-BD31-4B8C-83A1-F6EECF244321}">
                <p14:modId xmlns:p14="http://schemas.microsoft.com/office/powerpoint/2010/main" val="1575602883"/>
              </p:ext>
            </p:extLst>
          </p:nvPr>
        </p:nvGraphicFramePr>
        <p:xfrm>
          <a:off x="838200" y="1237766"/>
          <a:ext cx="10515600" cy="4849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5D808D8-6F99-B231-9887-A891713DA0F6}"/>
              </a:ext>
            </a:extLst>
          </p:cNvPr>
          <p:cNvSpPr>
            <a:spLocks noGrp="1"/>
          </p:cNvSpPr>
          <p:nvPr>
            <p:ph type="sldNum" sz="quarter" idx="10"/>
          </p:nvPr>
        </p:nvSpPr>
        <p:spPr/>
        <p:txBody>
          <a:bodyPr/>
          <a:lstStyle/>
          <a:p>
            <a:fld id="{37CAAC7E-E39D-465C-A5AC-7339A68ECE7D}" type="slidenum">
              <a:rPr lang="en-US" smtClean="0"/>
              <a:pPr/>
              <a:t>2</a:t>
            </a:fld>
            <a:endParaRPr lang="en-US" dirty="0"/>
          </a:p>
        </p:txBody>
      </p:sp>
    </p:spTree>
    <p:extLst>
      <p:ext uri="{BB962C8B-B14F-4D97-AF65-F5344CB8AC3E}">
        <p14:creationId xmlns:p14="http://schemas.microsoft.com/office/powerpoint/2010/main" val="3211326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44537D-7484-49F6-B35B-014DFE6C1CE6}"/>
              </a:ext>
            </a:extLst>
          </p:cNvPr>
          <p:cNvSpPr txBox="1"/>
          <p:nvPr/>
        </p:nvSpPr>
        <p:spPr>
          <a:xfrm>
            <a:off x="2329840" y="900169"/>
            <a:ext cx="6939420" cy="4893647"/>
          </a:xfrm>
          <a:prstGeom prst="rect">
            <a:avLst/>
          </a:prstGeom>
          <a:noFill/>
        </p:spPr>
        <p:txBody>
          <a:bodyPr wrap="square" rtlCol="0">
            <a:spAutoFit/>
          </a:bodyPr>
          <a:lstStyle/>
          <a:p>
            <a:pPr algn="ctr"/>
            <a:r>
              <a:rPr lang="en-US" sz="9600" b="1" dirty="0">
                <a:solidFill>
                  <a:srgbClr val="85216C"/>
                </a:solidFill>
                <a:latin typeface="Arial" panose="020B0604020202020204" pitchFamily="34" charset="0"/>
                <a:cs typeface="Arial" panose="020B0604020202020204" pitchFamily="34" charset="0"/>
              </a:rPr>
              <a:t>Thank You</a:t>
            </a:r>
          </a:p>
          <a:p>
            <a:pPr algn="ctr"/>
            <a:r>
              <a:rPr lang="en-US" sz="9600" b="1" dirty="0">
                <a:solidFill>
                  <a:srgbClr val="85216C"/>
                </a:solidFill>
                <a:latin typeface="Arial" panose="020B0604020202020204" pitchFamily="34" charset="0"/>
                <a:cs typeface="Arial" panose="020B0604020202020204" pitchFamily="34" charset="0"/>
              </a:rPr>
              <a:t> </a:t>
            </a:r>
          </a:p>
          <a:p>
            <a:pPr algn="ctr"/>
            <a:r>
              <a:rPr lang="en-US" sz="4000" b="1" dirty="0">
                <a:solidFill>
                  <a:srgbClr val="85216C"/>
                </a:solidFill>
                <a:latin typeface="Arial" panose="020B0604020202020204" pitchFamily="34" charset="0"/>
                <a:cs typeface="Arial" panose="020B0604020202020204" pitchFamily="34" charset="0"/>
              </a:rPr>
              <a:t>For more recent updates follow us on Twitter </a:t>
            </a:r>
            <a:r>
              <a:rPr lang="en-US" sz="4000" b="1" dirty="0">
                <a:solidFill>
                  <a:srgbClr val="85216C"/>
                </a:solidFill>
                <a:latin typeface="Arial" panose="020B0604020202020204" pitchFamily="34" charset="0"/>
                <a:cs typeface="Arial" panose="020B0604020202020204" pitchFamily="34" charset="0"/>
                <a:hlinkClick r:id="rId3"/>
              </a:rPr>
              <a:t>@CeteraIM</a:t>
            </a:r>
            <a:endParaRPr lang="en-US" sz="4000" b="1" dirty="0">
              <a:solidFill>
                <a:srgbClr val="85216C"/>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0512215-B4FB-37A6-90AB-C9480FD80F16}"/>
              </a:ext>
            </a:extLst>
          </p:cNvPr>
          <p:cNvSpPr>
            <a:spLocks noGrp="1"/>
          </p:cNvSpPr>
          <p:nvPr>
            <p:ph type="sldNum" sz="quarter" idx="10"/>
          </p:nvPr>
        </p:nvSpPr>
        <p:spPr/>
        <p:txBody>
          <a:bodyPr/>
          <a:lstStyle/>
          <a:p>
            <a:fld id="{37CAAC7E-E39D-465C-A5AC-7339A68ECE7D}" type="slidenum">
              <a:rPr lang="en-US" smtClean="0"/>
              <a:pPr/>
              <a:t>20</a:t>
            </a:fld>
            <a:endParaRPr lang="en-US" dirty="0"/>
          </a:p>
        </p:txBody>
      </p:sp>
    </p:spTree>
    <p:extLst>
      <p:ext uri="{BB962C8B-B14F-4D97-AF65-F5344CB8AC3E}">
        <p14:creationId xmlns:p14="http://schemas.microsoft.com/office/powerpoint/2010/main" val="3492884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AE61D-C93E-444D-8C97-6B83ED7FE5F6}"/>
              </a:ext>
            </a:extLst>
          </p:cNvPr>
          <p:cNvSpPr>
            <a:spLocks noGrp="1"/>
          </p:cNvSpPr>
          <p:nvPr>
            <p:ph idx="4294967295"/>
          </p:nvPr>
        </p:nvSpPr>
        <p:spPr>
          <a:xfrm>
            <a:off x="0" y="839788"/>
            <a:ext cx="11291888" cy="5313362"/>
          </a:xfrm>
        </p:spPr>
        <p:txBody>
          <a:bodyPr>
            <a:normAutofit/>
          </a:bodyPr>
          <a:lstStyle/>
          <a:p>
            <a:pPr marL="0" indent="0" algn="just">
              <a:lnSpc>
                <a:spcPct val="100000"/>
              </a:lnSpc>
              <a:spcBef>
                <a:spcPts val="0"/>
              </a:spcBef>
              <a:buNone/>
            </a:pPr>
            <a:r>
              <a:rPr lang="en-US" altLang="en-US" sz="1200" dirty="0"/>
              <a:t>About Cetera® Investment Management</a:t>
            </a:r>
          </a:p>
          <a:p>
            <a:pPr marL="0" indent="0" algn="just">
              <a:lnSpc>
                <a:spcPct val="100000"/>
              </a:lnSpc>
              <a:spcBef>
                <a:spcPts val="0"/>
              </a:spcBef>
              <a:buNone/>
            </a:pPr>
            <a:r>
              <a:rPr lang="en-US" altLang="en-US" sz="1200" b="0" dirty="0"/>
              <a:t>Cetera Investment Management LLC is an SEC registered investment adviser owned by Cetera Financial Group®. Cetera Investment Management provides market perspectives, portfolio guidance, model management, and other investment advice to its affiliated broker-dealers, dually registered broker-dealers and registered investment advisers.</a:t>
            </a:r>
          </a:p>
          <a:p>
            <a:pPr marL="0" indent="0" algn="just">
              <a:lnSpc>
                <a:spcPct val="100000"/>
              </a:lnSpc>
              <a:spcBef>
                <a:spcPts val="0"/>
              </a:spcBef>
              <a:buNone/>
            </a:pPr>
            <a:endParaRPr lang="en-US" altLang="en-US" sz="1200" dirty="0"/>
          </a:p>
          <a:p>
            <a:pPr marL="0" indent="0" algn="just">
              <a:lnSpc>
                <a:spcPct val="100000"/>
              </a:lnSpc>
              <a:spcBef>
                <a:spcPts val="0"/>
              </a:spcBef>
              <a:buNone/>
            </a:pPr>
            <a:r>
              <a:rPr lang="en-US" altLang="en-US" sz="1200" dirty="0"/>
              <a:t>About Cetera Financial Group</a:t>
            </a:r>
          </a:p>
          <a:p>
            <a:pPr marL="0" indent="0" algn="just">
              <a:spcBef>
                <a:spcPts val="0"/>
              </a:spcBef>
              <a:buNone/>
            </a:pPr>
            <a:r>
              <a:rPr lang="en-US" altLang="en-US" sz="1200" b="0" dirty="0"/>
              <a:t>“Cetera Financial Group” refers to the network of independent retail firms encompassing, among others, Cetera Advisors LLC, Cetera Advisor Networks LLC, Cetera Investment Services LLC (marketed as Cetera Financial Institutions or Cetera Investors), and Cetera Financial Specialists LLC. All firms are members FINRA / SIPC. Located at 655 W. Broadway, 11th Floor, San Diego, CA  92101.</a:t>
            </a:r>
          </a:p>
          <a:p>
            <a:pPr marL="0" indent="0" algn="just">
              <a:spcBef>
                <a:spcPts val="0"/>
              </a:spcBef>
              <a:buNone/>
            </a:pPr>
            <a:endParaRPr lang="en-US" altLang="en-US" sz="1200" b="0" dirty="0"/>
          </a:p>
          <a:p>
            <a:pPr marL="0" indent="0" algn="just">
              <a:spcBef>
                <a:spcPts val="0"/>
              </a:spcBef>
              <a:buNone/>
            </a:pPr>
            <a:r>
              <a:rPr lang="en-US" altLang="en-US" sz="1200" b="0" dirty="0"/>
              <a:t>Individuals affiliated with Cetera firms are either Registered Representatives who offer only brokerage services and receive transaction-based compensation (commissions), Investment Adviser Representatives who offer only investment advisory services and receive fees based on assets, or both Registered Representatives and Investment Adviser Representatives, who can offer both types of services.</a:t>
            </a:r>
          </a:p>
          <a:p>
            <a:pPr marL="0" indent="0" algn="just">
              <a:spcBef>
                <a:spcPts val="0"/>
              </a:spcBef>
              <a:buNone/>
            </a:pPr>
            <a:endParaRPr lang="en-US" altLang="en-US" sz="1200" b="0" dirty="0"/>
          </a:p>
          <a:p>
            <a:pPr marL="0" indent="0" algn="just">
              <a:buNone/>
            </a:pPr>
            <a:r>
              <a:rPr lang="en-US" sz="1200" b="0" dirty="0"/>
              <a:t>The material contained in this document was authored by and is the property of Cetera Investment Management LLC. Cetera Investment Management provides investment management and advisory services to a number of programs sponsored by affiliated and non-affiliated registered investment advisers. Your registered representative or investment adviser representative is not registered with Cetera Investment Management and did not take part in the creation of this material. He or she may not be able to offer Cetera Investment Management portfolio management services.</a:t>
            </a:r>
          </a:p>
          <a:p>
            <a:pPr marL="0" indent="0" algn="just">
              <a:buNone/>
            </a:pPr>
            <a:r>
              <a:rPr lang="en-US" sz="1200" b="0" dirty="0"/>
              <a:t>Nothing in this presentation should be construed as offering or disseminating specific investment, tax, or legal advice to any individual without the benefit of direct and specific consultation with an investment adviser representative authorized to offer Cetera Investment Management services. Information contained herein shall not constitute an offer or a solicitation of any services. Past performance is not a guarantee of future results.</a:t>
            </a:r>
          </a:p>
          <a:p>
            <a:pPr marL="0" indent="0">
              <a:spcBef>
                <a:spcPts val="0"/>
              </a:spcBef>
              <a:buNone/>
            </a:pPr>
            <a:endParaRPr lang="en-US" altLang="en-US" sz="1400" b="0" dirty="0"/>
          </a:p>
        </p:txBody>
      </p:sp>
      <p:sp>
        <p:nvSpPr>
          <p:cNvPr id="2" name="Title 1">
            <a:extLst>
              <a:ext uri="{FF2B5EF4-FFF2-40B4-BE49-F238E27FC236}">
                <a16:creationId xmlns:a16="http://schemas.microsoft.com/office/drawing/2014/main" id="{57807F3A-C448-4393-9DB2-E62454BB6004}"/>
              </a:ext>
            </a:extLst>
          </p:cNvPr>
          <p:cNvSpPr>
            <a:spLocks noGrp="1"/>
          </p:cNvSpPr>
          <p:nvPr>
            <p:ph type="title" idx="4294967295"/>
          </p:nvPr>
        </p:nvSpPr>
        <p:spPr>
          <a:xfrm>
            <a:off x="0" y="365125"/>
            <a:ext cx="10891838" cy="582613"/>
          </a:xfrm>
        </p:spPr>
        <p:txBody>
          <a:bodyPr/>
          <a:lstStyle/>
          <a:p>
            <a:r>
              <a:rPr lang="en-US" dirty="0"/>
              <a:t>Disclosures</a:t>
            </a:r>
          </a:p>
        </p:txBody>
      </p:sp>
      <p:sp>
        <p:nvSpPr>
          <p:cNvPr id="5" name="Slide Number Placeholder 4">
            <a:extLst>
              <a:ext uri="{FF2B5EF4-FFF2-40B4-BE49-F238E27FC236}">
                <a16:creationId xmlns:a16="http://schemas.microsoft.com/office/drawing/2014/main" id="{CCFD7209-BBE5-ED27-5A99-16D57715E90C}"/>
              </a:ext>
            </a:extLst>
          </p:cNvPr>
          <p:cNvSpPr>
            <a:spLocks noGrp="1"/>
          </p:cNvSpPr>
          <p:nvPr>
            <p:ph type="sldNum" sz="quarter" idx="10"/>
          </p:nvPr>
        </p:nvSpPr>
        <p:spPr/>
        <p:txBody>
          <a:bodyPr/>
          <a:lstStyle/>
          <a:p>
            <a:fld id="{37CAAC7E-E39D-465C-A5AC-7339A68ECE7D}" type="slidenum">
              <a:rPr lang="en-US" smtClean="0"/>
              <a:pPr/>
              <a:t>21</a:t>
            </a:fld>
            <a:endParaRPr lang="en-US" dirty="0"/>
          </a:p>
        </p:txBody>
      </p:sp>
    </p:spTree>
    <p:extLst>
      <p:ext uri="{BB962C8B-B14F-4D97-AF65-F5344CB8AC3E}">
        <p14:creationId xmlns:p14="http://schemas.microsoft.com/office/powerpoint/2010/main" val="1822928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AE61D-C93E-444D-8C97-6B83ED7FE5F6}"/>
              </a:ext>
            </a:extLst>
          </p:cNvPr>
          <p:cNvSpPr>
            <a:spLocks noGrp="1"/>
          </p:cNvSpPr>
          <p:nvPr>
            <p:ph idx="4294967295"/>
          </p:nvPr>
        </p:nvSpPr>
        <p:spPr>
          <a:xfrm>
            <a:off x="0" y="801688"/>
            <a:ext cx="11293475" cy="5418137"/>
          </a:xfrm>
        </p:spPr>
        <p:txBody>
          <a:bodyPr>
            <a:normAutofit/>
          </a:bodyPr>
          <a:lstStyle/>
          <a:p>
            <a:pPr marL="0" indent="0" algn="just">
              <a:buNone/>
            </a:pPr>
            <a:r>
              <a:rPr lang="en-US" sz="1200" b="0" dirty="0"/>
              <a:t>For more information about Cetera Investment Management, please reference the Cetera Investment Management LLC Form ADV disclosure brochure and the disclosure brochure for the registered investment adviser your adviser is registered with. Please consult with your adviser for his or her specific firm registrations and programs available.</a:t>
            </a:r>
          </a:p>
          <a:p>
            <a:pPr marL="0" indent="0" algn="just">
              <a:buNone/>
            </a:pPr>
            <a:r>
              <a:rPr lang="en-US" sz="1200" b="0" dirty="0"/>
              <a:t>No independent analysis has been performed and the material should not be construed as investment advice. Investment decisions should not be based on this material since the information contained here is a singular update, and prudent investment decisions require the analysis of a much broader collection of facts and context. All information is believed to be from reliable sources; however, we make no representation as to its completeness or accuracy. The opinions expressed are as of the date published and may change without notice. Any forward-looking statements are based on assumptions, may not materialize, and are subject to revision.</a:t>
            </a:r>
          </a:p>
          <a:p>
            <a:pPr marL="0" indent="0" algn="just">
              <a:buNone/>
            </a:pPr>
            <a:r>
              <a:rPr lang="en-US" sz="1200" b="0" dirty="0"/>
              <a:t>All economic and performance information is historical and not indicative of future results. The market indices discussed are not actively managed. Investors cannot directly invest in unmanaged indices. Please consult your financial advisor for more information.</a:t>
            </a:r>
          </a:p>
          <a:p>
            <a:pPr marL="0" indent="0" algn="just">
              <a:buNone/>
            </a:pPr>
            <a:r>
              <a:rPr lang="en-US" sz="1200" b="0" dirty="0"/>
              <a:t>Additional risks are associated with international investing, such as currency fluctuations, political and economic instability, and differences in accounting standards.</a:t>
            </a:r>
          </a:p>
          <a:p>
            <a:pPr marL="0" indent="0" algn="just">
              <a:buNone/>
            </a:pPr>
            <a:r>
              <a:rPr lang="en-US" sz="1200" b="0" dirty="0"/>
              <a:t>A diversified portfolio does not assure a profit or protect against loss in a declining market.</a:t>
            </a:r>
          </a:p>
          <a:p>
            <a:pPr marL="0" indent="0" algn="just">
              <a:lnSpc>
                <a:spcPct val="120000"/>
              </a:lnSpc>
              <a:spcBef>
                <a:spcPts val="0"/>
              </a:spcBef>
              <a:buNone/>
            </a:pPr>
            <a:endParaRPr lang="en-US" sz="1200" b="0" dirty="0"/>
          </a:p>
        </p:txBody>
      </p:sp>
      <p:sp>
        <p:nvSpPr>
          <p:cNvPr id="2" name="Title 1">
            <a:extLst>
              <a:ext uri="{FF2B5EF4-FFF2-40B4-BE49-F238E27FC236}">
                <a16:creationId xmlns:a16="http://schemas.microsoft.com/office/drawing/2014/main" id="{57807F3A-C448-4393-9DB2-E62454BB6004}"/>
              </a:ext>
            </a:extLst>
          </p:cNvPr>
          <p:cNvSpPr>
            <a:spLocks noGrp="1"/>
          </p:cNvSpPr>
          <p:nvPr>
            <p:ph type="title" idx="4294967295"/>
          </p:nvPr>
        </p:nvSpPr>
        <p:spPr>
          <a:xfrm>
            <a:off x="0" y="365125"/>
            <a:ext cx="10941050" cy="582613"/>
          </a:xfrm>
        </p:spPr>
        <p:txBody>
          <a:bodyPr/>
          <a:lstStyle/>
          <a:p>
            <a:r>
              <a:rPr lang="en-US" dirty="0"/>
              <a:t>Disclosures</a:t>
            </a:r>
          </a:p>
        </p:txBody>
      </p:sp>
      <p:sp>
        <p:nvSpPr>
          <p:cNvPr id="5" name="Slide Number Placeholder 4">
            <a:extLst>
              <a:ext uri="{FF2B5EF4-FFF2-40B4-BE49-F238E27FC236}">
                <a16:creationId xmlns:a16="http://schemas.microsoft.com/office/drawing/2014/main" id="{45C2CD9D-66D4-9C9E-9469-BF3E77AD4F75}"/>
              </a:ext>
            </a:extLst>
          </p:cNvPr>
          <p:cNvSpPr>
            <a:spLocks noGrp="1"/>
          </p:cNvSpPr>
          <p:nvPr>
            <p:ph type="sldNum" sz="quarter" idx="10"/>
          </p:nvPr>
        </p:nvSpPr>
        <p:spPr/>
        <p:txBody>
          <a:bodyPr/>
          <a:lstStyle/>
          <a:p>
            <a:fld id="{37CAAC7E-E39D-465C-A5AC-7339A68ECE7D}" type="slidenum">
              <a:rPr lang="en-US" smtClean="0"/>
              <a:pPr/>
              <a:t>22</a:t>
            </a:fld>
            <a:endParaRPr lang="en-US" dirty="0"/>
          </a:p>
        </p:txBody>
      </p:sp>
    </p:spTree>
    <p:extLst>
      <p:ext uri="{BB962C8B-B14F-4D97-AF65-F5344CB8AC3E}">
        <p14:creationId xmlns:p14="http://schemas.microsoft.com/office/powerpoint/2010/main" val="1526922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AE61D-C93E-444D-8C97-6B83ED7FE5F6}"/>
              </a:ext>
            </a:extLst>
          </p:cNvPr>
          <p:cNvSpPr>
            <a:spLocks noGrp="1"/>
          </p:cNvSpPr>
          <p:nvPr>
            <p:ph idx="4294967295"/>
          </p:nvPr>
        </p:nvSpPr>
        <p:spPr>
          <a:xfrm>
            <a:off x="0" y="801688"/>
            <a:ext cx="11293475" cy="5418137"/>
          </a:xfrm>
        </p:spPr>
        <p:txBody>
          <a:bodyPr>
            <a:normAutofit/>
          </a:bodyPr>
          <a:lstStyle/>
          <a:p>
            <a:pPr marL="0" indent="0" algn="just">
              <a:buNone/>
            </a:pPr>
            <a:r>
              <a:rPr lang="en-US" sz="1200" b="0" dirty="0"/>
              <a:t>The </a:t>
            </a:r>
            <a:r>
              <a:rPr lang="en-US" sz="1200" dirty="0"/>
              <a:t>Russell 1000 Value index </a:t>
            </a:r>
            <a:r>
              <a:rPr lang="en-US" sz="1200" b="0" dirty="0"/>
              <a:t>is a subset of the Russell 1000 as measured by three factors: the ratios of book value, earnings, and sales to price.</a:t>
            </a:r>
          </a:p>
          <a:p>
            <a:pPr marL="0" indent="0" algn="just">
              <a:buNone/>
            </a:pPr>
            <a:r>
              <a:rPr lang="en-US" sz="1200" b="0" dirty="0"/>
              <a:t>The </a:t>
            </a:r>
            <a:r>
              <a:rPr lang="en-US" sz="1200" dirty="0"/>
              <a:t>S&amp;P SmallCap 600 </a:t>
            </a:r>
            <a:r>
              <a:rPr lang="en-US" sz="1200" b="0" dirty="0"/>
              <a:t>seeks to measure the small-cap segment of the U.S. equity market. The index is designed to track companies that meet specific inclusion criteria to ensure that they are liquid and financially viable.</a:t>
            </a:r>
          </a:p>
          <a:p>
            <a:pPr marL="0" indent="0" algn="just">
              <a:buNone/>
            </a:pPr>
            <a:r>
              <a:rPr lang="en-US" sz="1200" b="0" dirty="0"/>
              <a:t>The </a:t>
            </a:r>
            <a:r>
              <a:rPr lang="en-US" sz="1200" dirty="0"/>
              <a:t>S&amp;P 500 </a:t>
            </a:r>
            <a:r>
              <a:rPr lang="en-US" sz="1200" b="0" dirty="0"/>
              <a:t>is a capitalization-weighted index of 500 stocks designed to measure performance of the broad domestic economy through changes in the aggregate market value of 500 stocks representing all major industries.</a:t>
            </a:r>
          </a:p>
          <a:p>
            <a:pPr marL="0" indent="0" algn="just">
              <a:buNone/>
            </a:pPr>
            <a:r>
              <a:rPr lang="en-US" sz="1200" b="0" dirty="0"/>
              <a:t>The </a:t>
            </a:r>
            <a:r>
              <a:rPr lang="en-US" sz="1200" dirty="0"/>
              <a:t>ICE </a:t>
            </a:r>
            <a:r>
              <a:rPr lang="en-US" sz="1200" dirty="0" err="1"/>
              <a:t>BofA</a:t>
            </a:r>
            <a:r>
              <a:rPr lang="en-US" sz="1200" dirty="0"/>
              <a:t> US High Yield Index </a:t>
            </a:r>
            <a:r>
              <a:rPr lang="en-US" sz="1200" b="0" dirty="0"/>
              <a:t>tracks the performance of US dollar denominated below investment grade rated corporate debt publicly issued in the U.S. domestic market. Securities must have a below investment grade rating (average of Moody's, S&amp;P, and Fitch) and an investment grade rated country of risk (average of Moody's, S&amp;P, and Fitch foreign currency long term sovereign debt ratings). Each security must have greater than 1 year of remaining maturity, a fixed coupon schedule, and a minimum amount outstanding of $100 million.</a:t>
            </a:r>
          </a:p>
          <a:p>
            <a:pPr marL="0" indent="0" algn="just">
              <a:buNone/>
            </a:pPr>
            <a:r>
              <a:rPr lang="en-US" sz="1200" b="0" dirty="0"/>
              <a:t>The </a:t>
            </a:r>
            <a:r>
              <a:rPr lang="en-US" sz="1200" dirty="0"/>
              <a:t>MSCI EAFE </a:t>
            </a:r>
            <a:r>
              <a:rPr lang="en-US" sz="1200" b="0" dirty="0"/>
              <a:t>is designed to measure large and mid cap equity market performance of 21 developed markets, including three regions (Europe, Australasia, Far East) excluding the U.S. and Canada. The Index is market-capitalization weighted, covering 85% of the free float-adjusted market cap in each of the 21 countries.</a:t>
            </a:r>
          </a:p>
          <a:p>
            <a:pPr marL="0" indent="0" algn="just">
              <a:buNone/>
            </a:pPr>
            <a:r>
              <a:rPr lang="en-US" sz="1200" b="0" dirty="0"/>
              <a:t>The </a:t>
            </a:r>
            <a:r>
              <a:rPr lang="en-US" sz="1200" dirty="0"/>
              <a:t>MSCI Emerging Markets index </a:t>
            </a:r>
            <a:r>
              <a:rPr lang="en-US" sz="1200" b="0" dirty="0"/>
              <a:t>is designed to measure large and mid cap equity market performance in global emerging markets. The Index is market-capitalization weighted, covering 85% of the free float-adjusted market cap in each of 24 countries.</a:t>
            </a:r>
          </a:p>
          <a:p>
            <a:pPr marL="0" indent="0" algn="just">
              <a:buNone/>
            </a:pPr>
            <a:r>
              <a:rPr lang="en-US" sz="1200" b="0" dirty="0"/>
              <a:t>The </a:t>
            </a:r>
            <a:r>
              <a:rPr lang="en-US" sz="1200" dirty="0"/>
              <a:t>Russell 1000 index </a:t>
            </a:r>
            <a:r>
              <a:rPr lang="en-US" sz="1200" b="0" dirty="0"/>
              <a:t>is a stock market index that tracks the top 1,000 stocks by market capitalization in the Russell 3000 Index, which represent about 90% of the total market capitalization of that index. </a:t>
            </a:r>
            <a:endParaRPr lang="en-US" altLang="en-US" sz="1200" b="0" dirty="0"/>
          </a:p>
          <a:p>
            <a:pPr marL="0" indent="0" algn="just">
              <a:buNone/>
            </a:pPr>
            <a:endParaRPr lang="en-US" sz="1200" b="0" dirty="0"/>
          </a:p>
        </p:txBody>
      </p:sp>
      <p:sp>
        <p:nvSpPr>
          <p:cNvPr id="2" name="Title 1">
            <a:extLst>
              <a:ext uri="{FF2B5EF4-FFF2-40B4-BE49-F238E27FC236}">
                <a16:creationId xmlns:a16="http://schemas.microsoft.com/office/drawing/2014/main" id="{57807F3A-C448-4393-9DB2-E62454BB6004}"/>
              </a:ext>
            </a:extLst>
          </p:cNvPr>
          <p:cNvSpPr>
            <a:spLocks noGrp="1"/>
          </p:cNvSpPr>
          <p:nvPr>
            <p:ph type="title" idx="4294967295"/>
          </p:nvPr>
        </p:nvSpPr>
        <p:spPr>
          <a:xfrm>
            <a:off x="0" y="365125"/>
            <a:ext cx="10941050" cy="582613"/>
          </a:xfrm>
        </p:spPr>
        <p:txBody>
          <a:bodyPr/>
          <a:lstStyle/>
          <a:p>
            <a:r>
              <a:rPr lang="en-US" dirty="0"/>
              <a:t>Glossary</a:t>
            </a:r>
          </a:p>
        </p:txBody>
      </p:sp>
      <p:sp>
        <p:nvSpPr>
          <p:cNvPr id="5" name="Slide Number Placeholder 4">
            <a:extLst>
              <a:ext uri="{FF2B5EF4-FFF2-40B4-BE49-F238E27FC236}">
                <a16:creationId xmlns:a16="http://schemas.microsoft.com/office/drawing/2014/main" id="{45C2CD9D-66D4-9C9E-9469-BF3E77AD4F75}"/>
              </a:ext>
            </a:extLst>
          </p:cNvPr>
          <p:cNvSpPr>
            <a:spLocks noGrp="1"/>
          </p:cNvSpPr>
          <p:nvPr>
            <p:ph type="sldNum" sz="quarter" idx="10"/>
          </p:nvPr>
        </p:nvSpPr>
        <p:spPr/>
        <p:txBody>
          <a:bodyPr/>
          <a:lstStyle/>
          <a:p>
            <a:fld id="{37CAAC7E-E39D-465C-A5AC-7339A68ECE7D}" type="slidenum">
              <a:rPr lang="en-US" smtClean="0"/>
              <a:pPr/>
              <a:t>23</a:t>
            </a:fld>
            <a:endParaRPr lang="en-US" dirty="0"/>
          </a:p>
        </p:txBody>
      </p:sp>
    </p:spTree>
    <p:extLst>
      <p:ext uri="{BB962C8B-B14F-4D97-AF65-F5344CB8AC3E}">
        <p14:creationId xmlns:p14="http://schemas.microsoft.com/office/powerpoint/2010/main" val="2590478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44537D-7484-49F6-B35B-014DFE6C1CE6}"/>
              </a:ext>
            </a:extLst>
          </p:cNvPr>
          <p:cNvSpPr txBox="1"/>
          <p:nvPr/>
        </p:nvSpPr>
        <p:spPr>
          <a:xfrm>
            <a:off x="2329840" y="900169"/>
            <a:ext cx="6939420" cy="4893647"/>
          </a:xfrm>
          <a:prstGeom prst="rect">
            <a:avLst/>
          </a:prstGeom>
          <a:noFill/>
        </p:spPr>
        <p:txBody>
          <a:bodyPr wrap="square" rtlCol="0">
            <a:spAutoFit/>
          </a:bodyPr>
          <a:lstStyle/>
          <a:p>
            <a:pPr algn="ctr"/>
            <a:r>
              <a:rPr lang="en-US" sz="9600" b="1" dirty="0">
                <a:solidFill>
                  <a:srgbClr val="85216C"/>
                </a:solidFill>
                <a:latin typeface="Arial" panose="020B0604020202020204" pitchFamily="34" charset="0"/>
                <a:cs typeface="Arial" panose="020B0604020202020204" pitchFamily="34" charset="0"/>
              </a:rPr>
              <a:t>Thank You</a:t>
            </a:r>
          </a:p>
          <a:p>
            <a:pPr algn="ctr"/>
            <a:r>
              <a:rPr lang="en-US" sz="9600" b="1" dirty="0">
                <a:solidFill>
                  <a:srgbClr val="85216C"/>
                </a:solidFill>
                <a:latin typeface="Arial" panose="020B0604020202020204" pitchFamily="34" charset="0"/>
                <a:cs typeface="Arial" panose="020B0604020202020204" pitchFamily="34" charset="0"/>
              </a:rPr>
              <a:t> </a:t>
            </a:r>
          </a:p>
          <a:p>
            <a:pPr algn="ctr"/>
            <a:r>
              <a:rPr lang="en-US" sz="4000" b="1" dirty="0">
                <a:solidFill>
                  <a:srgbClr val="85216C"/>
                </a:solidFill>
                <a:latin typeface="Arial" panose="020B0604020202020204" pitchFamily="34" charset="0"/>
                <a:cs typeface="Arial" panose="020B0604020202020204" pitchFamily="34" charset="0"/>
              </a:rPr>
              <a:t>For more recent updates follow us on Twitter </a:t>
            </a:r>
            <a:r>
              <a:rPr lang="en-US" sz="4000" b="1" dirty="0">
                <a:solidFill>
                  <a:srgbClr val="85216C"/>
                </a:solidFill>
                <a:latin typeface="Arial" panose="020B0604020202020204" pitchFamily="34" charset="0"/>
                <a:cs typeface="Arial" panose="020B0604020202020204" pitchFamily="34" charset="0"/>
                <a:hlinkClick r:id="rId3"/>
              </a:rPr>
              <a:t>@CeteraIM</a:t>
            </a:r>
            <a:endParaRPr lang="en-US" sz="4000" b="1" dirty="0">
              <a:solidFill>
                <a:srgbClr val="85216C"/>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0512215-B4FB-37A6-90AB-C9480FD80F16}"/>
              </a:ext>
            </a:extLst>
          </p:cNvPr>
          <p:cNvSpPr>
            <a:spLocks noGrp="1"/>
          </p:cNvSpPr>
          <p:nvPr>
            <p:ph type="sldNum" sz="quarter" idx="10"/>
          </p:nvPr>
        </p:nvSpPr>
        <p:spPr/>
        <p:txBody>
          <a:bodyPr/>
          <a:lstStyle/>
          <a:p>
            <a:fld id="{37CAAC7E-E39D-465C-A5AC-7339A68ECE7D}" type="slidenum">
              <a:rPr lang="en-US" smtClean="0"/>
              <a:pPr/>
              <a:t>24</a:t>
            </a:fld>
            <a:endParaRPr lang="en-US" dirty="0"/>
          </a:p>
        </p:txBody>
      </p:sp>
    </p:spTree>
    <p:extLst>
      <p:ext uri="{BB962C8B-B14F-4D97-AF65-F5344CB8AC3E}">
        <p14:creationId xmlns:p14="http://schemas.microsoft.com/office/powerpoint/2010/main" val="5787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278A-B4D5-5E8F-7D99-F5A2193D0EF0}"/>
              </a:ext>
            </a:extLst>
          </p:cNvPr>
          <p:cNvSpPr>
            <a:spLocks noGrp="1"/>
          </p:cNvSpPr>
          <p:nvPr>
            <p:ph type="title"/>
          </p:nvPr>
        </p:nvSpPr>
        <p:spPr/>
        <p:txBody>
          <a:bodyPr/>
          <a:lstStyle/>
          <a:p>
            <a:r>
              <a:rPr lang="en-US" dirty="0"/>
              <a:t>Economy</a:t>
            </a:r>
          </a:p>
        </p:txBody>
      </p:sp>
      <p:sp>
        <p:nvSpPr>
          <p:cNvPr id="4" name="Slide Number Placeholder 3">
            <a:extLst>
              <a:ext uri="{FF2B5EF4-FFF2-40B4-BE49-F238E27FC236}">
                <a16:creationId xmlns:a16="http://schemas.microsoft.com/office/drawing/2014/main" id="{9B80E598-1011-DF83-F2E8-B7A3C4333657}"/>
              </a:ext>
            </a:extLst>
          </p:cNvPr>
          <p:cNvSpPr>
            <a:spLocks noGrp="1"/>
          </p:cNvSpPr>
          <p:nvPr>
            <p:ph type="sldNum" sz="quarter" idx="10"/>
          </p:nvPr>
        </p:nvSpPr>
        <p:spPr/>
        <p:txBody>
          <a:bodyPr/>
          <a:lstStyle/>
          <a:p>
            <a:fld id="{37CAAC7E-E39D-465C-A5AC-7339A68ECE7D}" type="slidenum">
              <a:rPr lang="en-US" smtClean="0"/>
              <a:pPr/>
              <a:t>3</a:t>
            </a:fld>
            <a:endParaRPr lang="en-US" dirty="0"/>
          </a:p>
        </p:txBody>
      </p:sp>
      <p:pic>
        <p:nvPicPr>
          <p:cNvPr id="8" name="Picture 7">
            <a:extLst>
              <a:ext uri="{FF2B5EF4-FFF2-40B4-BE49-F238E27FC236}">
                <a16:creationId xmlns:a16="http://schemas.microsoft.com/office/drawing/2014/main" id="{0D6F11DF-1EA0-CA98-AB5B-273E6F6879B4}"/>
              </a:ext>
            </a:extLst>
          </p:cNvPr>
          <p:cNvPicPr>
            <a:picLocks noChangeAspect="1"/>
          </p:cNvPicPr>
          <p:nvPr/>
        </p:nvPicPr>
        <p:blipFill>
          <a:blip r:embed="rId3"/>
          <a:stretch>
            <a:fillRect/>
          </a:stretch>
        </p:blipFill>
        <p:spPr>
          <a:xfrm>
            <a:off x="4024024" y="294837"/>
            <a:ext cx="3806332" cy="5757625"/>
          </a:xfrm>
          <a:prstGeom prst="rect">
            <a:avLst/>
          </a:prstGeom>
        </p:spPr>
      </p:pic>
    </p:spTree>
    <p:extLst>
      <p:ext uri="{BB962C8B-B14F-4D97-AF65-F5344CB8AC3E}">
        <p14:creationId xmlns:p14="http://schemas.microsoft.com/office/powerpoint/2010/main" val="434507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6A3-033C-5463-C8DF-D532D861AF51}"/>
              </a:ext>
            </a:extLst>
          </p:cNvPr>
          <p:cNvSpPr>
            <a:spLocks noGrp="1"/>
          </p:cNvSpPr>
          <p:nvPr>
            <p:ph type="title"/>
          </p:nvPr>
        </p:nvSpPr>
        <p:spPr/>
        <p:txBody>
          <a:bodyPr/>
          <a:lstStyle/>
          <a:p>
            <a:r>
              <a:rPr lang="en-US" dirty="0"/>
              <a:t>High Interest Rates</a:t>
            </a:r>
          </a:p>
        </p:txBody>
      </p:sp>
      <p:sp>
        <p:nvSpPr>
          <p:cNvPr id="4" name="Slide Number Placeholder 3">
            <a:extLst>
              <a:ext uri="{FF2B5EF4-FFF2-40B4-BE49-F238E27FC236}">
                <a16:creationId xmlns:a16="http://schemas.microsoft.com/office/drawing/2014/main" id="{93E5A79F-940D-EC0C-7470-720832C7B9F8}"/>
              </a:ext>
            </a:extLst>
          </p:cNvPr>
          <p:cNvSpPr>
            <a:spLocks noGrp="1"/>
          </p:cNvSpPr>
          <p:nvPr>
            <p:ph type="sldNum" sz="quarter" idx="10"/>
          </p:nvPr>
        </p:nvSpPr>
        <p:spPr/>
        <p:txBody>
          <a:bodyPr/>
          <a:lstStyle/>
          <a:p>
            <a:fld id="{37CAAC7E-E39D-465C-A5AC-7339A68ECE7D}" type="slidenum">
              <a:rPr lang="en-US" smtClean="0"/>
              <a:pPr/>
              <a:t>4</a:t>
            </a:fld>
            <a:endParaRPr lang="en-US" dirty="0"/>
          </a:p>
        </p:txBody>
      </p:sp>
      <p:graphicFrame>
        <p:nvGraphicFramePr>
          <p:cNvPr id="5" name="Object 4">
            <a:extLst>
              <a:ext uri="{FF2B5EF4-FFF2-40B4-BE49-F238E27FC236}">
                <a16:creationId xmlns:a16="http://schemas.microsoft.com/office/drawing/2014/main" id="{F0067D59-D978-A59E-D2C1-A5891D84E39E}"/>
              </a:ext>
            </a:extLst>
          </p:cNvPr>
          <p:cNvGraphicFramePr>
            <a:graphicFrameLocks noChangeAspect="1"/>
          </p:cNvGraphicFramePr>
          <p:nvPr>
            <p:extLst>
              <p:ext uri="{D42A27DB-BD31-4B8C-83A1-F6EECF244321}">
                <p14:modId xmlns:p14="http://schemas.microsoft.com/office/powerpoint/2010/main" val="4258388379"/>
              </p:ext>
            </p:extLst>
          </p:nvPr>
        </p:nvGraphicFramePr>
        <p:xfrm>
          <a:off x="1609725" y="808193"/>
          <a:ext cx="8235950" cy="5312432"/>
        </p:xfrm>
        <a:graphic>
          <a:graphicData uri="http://schemas.openxmlformats.org/presentationml/2006/ole">
            <mc:AlternateContent xmlns:mc="http://schemas.openxmlformats.org/markup-compatibility/2006">
              <mc:Choice xmlns:v="urn:schemas-microsoft-com:vml" Requires="v">
                <p:oleObj name="ActiveGraph" r:id="rId3" imgW="8220099" imgH="5295932" progId="FDSCHART.FDSChartCtrlUnicode.1">
                  <p:embed/>
                </p:oleObj>
              </mc:Choice>
              <mc:Fallback>
                <p:oleObj name="ActiveGraph" r:id="rId3" imgW="8220099" imgH="5295932" progId="FDSCHART.FDSChartCtrlUnicode.1">
                  <p:embed/>
                  <p:pic>
                    <p:nvPicPr>
                      <p:cNvPr id="5" name="Object 4">
                        <a:extLst>
                          <a:ext uri="{FF2B5EF4-FFF2-40B4-BE49-F238E27FC236}">
                            <a16:creationId xmlns:a16="http://schemas.microsoft.com/office/drawing/2014/main" id="{F0067D59-D978-A59E-D2C1-A5891D84E39E}"/>
                          </a:ext>
                        </a:extLst>
                      </p:cNvPr>
                      <p:cNvPicPr/>
                      <p:nvPr/>
                    </p:nvPicPr>
                    <p:blipFill>
                      <a:blip r:embed="rId4"/>
                      <a:stretch>
                        <a:fillRect/>
                      </a:stretch>
                    </p:blipFill>
                    <p:spPr>
                      <a:xfrm>
                        <a:off x="1609725" y="808193"/>
                        <a:ext cx="8235950" cy="5312432"/>
                      </a:xfrm>
                      <a:prstGeom prst="rect">
                        <a:avLst/>
                      </a:prstGeom>
                    </p:spPr>
                  </p:pic>
                </p:oleObj>
              </mc:Fallback>
            </mc:AlternateContent>
          </a:graphicData>
        </a:graphic>
      </p:graphicFrame>
    </p:spTree>
    <p:extLst>
      <p:ext uri="{BB962C8B-B14F-4D97-AF65-F5344CB8AC3E}">
        <p14:creationId xmlns:p14="http://schemas.microsoft.com/office/powerpoint/2010/main" val="2503143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3CDC-F074-3CF6-57C4-640CA7920C8B}"/>
              </a:ext>
            </a:extLst>
          </p:cNvPr>
          <p:cNvSpPr>
            <a:spLocks noGrp="1"/>
          </p:cNvSpPr>
          <p:nvPr>
            <p:ph type="title"/>
          </p:nvPr>
        </p:nvSpPr>
        <p:spPr/>
        <p:txBody>
          <a:bodyPr/>
          <a:lstStyle/>
          <a:p>
            <a:r>
              <a:rPr lang="en-US" dirty="0"/>
              <a:t>Still Feeling the Effects</a:t>
            </a:r>
          </a:p>
        </p:txBody>
      </p:sp>
      <p:sp>
        <p:nvSpPr>
          <p:cNvPr id="4" name="Slide Number Placeholder 3">
            <a:extLst>
              <a:ext uri="{FF2B5EF4-FFF2-40B4-BE49-F238E27FC236}">
                <a16:creationId xmlns:a16="http://schemas.microsoft.com/office/drawing/2014/main" id="{0E987BE9-E4AC-9633-C03D-580148EC6B34}"/>
              </a:ext>
            </a:extLst>
          </p:cNvPr>
          <p:cNvSpPr>
            <a:spLocks noGrp="1"/>
          </p:cNvSpPr>
          <p:nvPr>
            <p:ph type="sldNum" sz="quarter" idx="10"/>
          </p:nvPr>
        </p:nvSpPr>
        <p:spPr/>
        <p:txBody>
          <a:bodyPr/>
          <a:lstStyle/>
          <a:p>
            <a:fld id="{37CAAC7E-E39D-465C-A5AC-7339A68ECE7D}" type="slidenum">
              <a:rPr lang="en-US" smtClean="0"/>
              <a:pPr/>
              <a:t>5</a:t>
            </a:fld>
            <a:endParaRPr lang="en-US" dirty="0"/>
          </a:p>
        </p:txBody>
      </p:sp>
      <p:sp>
        <p:nvSpPr>
          <p:cNvPr id="8" name="Rectangle 2">
            <a:extLst>
              <a:ext uri="{FF2B5EF4-FFF2-40B4-BE49-F238E27FC236}">
                <a16:creationId xmlns:a16="http://schemas.microsoft.com/office/drawing/2014/main" id="{444BB189-2084-23E7-1EB3-FC677DF80FC0}"/>
              </a:ext>
            </a:extLst>
          </p:cNvPr>
          <p:cNvSpPr>
            <a:spLocks noChangeArrowheads="1"/>
          </p:cNvSpPr>
          <p:nvPr/>
        </p:nvSpPr>
        <p:spPr bwMode="auto">
          <a:xfrm>
            <a:off x="2901673" y="1104819"/>
            <a:ext cx="160604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82C1EB9C-B371-6E30-A2FF-4ED87A35FC63}"/>
              </a:ext>
            </a:extLst>
          </p:cNvPr>
          <p:cNvGraphicFramePr>
            <a:graphicFrameLocks noChangeAspect="1"/>
          </p:cNvGraphicFramePr>
          <p:nvPr>
            <p:extLst>
              <p:ext uri="{D42A27DB-BD31-4B8C-83A1-F6EECF244321}">
                <p14:modId xmlns:p14="http://schemas.microsoft.com/office/powerpoint/2010/main" val="840500102"/>
              </p:ext>
            </p:extLst>
          </p:nvPr>
        </p:nvGraphicFramePr>
        <p:xfrm>
          <a:off x="2532039" y="869356"/>
          <a:ext cx="8029944" cy="5284310"/>
        </p:xfrm>
        <a:graphic>
          <a:graphicData uri="http://schemas.openxmlformats.org/presentationml/2006/ole">
            <mc:AlternateContent xmlns:mc="http://schemas.openxmlformats.org/markup-compatibility/2006">
              <mc:Choice xmlns:v="urn:schemas-microsoft-com:vml" Requires="v">
                <p:oleObj name="ActiveGraph" r:id="rId3" imgW="7277196" imgH="4791139" progId="FDSCHART.FDSChartCtrlUnicode.1">
                  <p:embed/>
                </p:oleObj>
              </mc:Choice>
              <mc:Fallback>
                <p:oleObj name="ActiveGraph" r:id="rId3" imgW="7277196" imgH="4791139" progId="FDSCHART.FDSChartCtrlUnicode.1">
                  <p:embed/>
                  <p:pic>
                    <p:nvPicPr>
                      <p:cNvPr id="9" name="Object 8">
                        <a:extLst>
                          <a:ext uri="{FF2B5EF4-FFF2-40B4-BE49-F238E27FC236}">
                            <a16:creationId xmlns:a16="http://schemas.microsoft.com/office/drawing/2014/main" id="{82C1EB9C-B371-6E30-A2FF-4ED87A35FC63}"/>
                          </a:ext>
                        </a:extLst>
                      </p:cNvPr>
                      <p:cNvPicPr>
                        <a:picLocks noChangeAspect="1" noChangeArrowheads="1"/>
                      </p:cNvPicPr>
                      <p:nvPr/>
                    </p:nvPicPr>
                    <p:blipFill>
                      <a:blip r:embed="rId4"/>
                      <a:srcRect/>
                      <a:stretch>
                        <a:fillRect/>
                      </a:stretch>
                    </p:blipFill>
                    <p:spPr bwMode="auto">
                      <a:xfrm>
                        <a:off x="2532039" y="869356"/>
                        <a:ext cx="8029944" cy="5284310"/>
                      </a:xfrm>
                      <a:prstGeom prst="rect">
                        <a:avLst/>
                      </a:prstGeom>
                      <a:noFill/>
                    </p:spPr>
                  </p:pic>
                </p:oleObj>
              </mc:Fallback>
            </mc:AlternateContent>
          </a:graphicData>
        </a:graphic>
      </p:graphicFrame>
    </p:spTree>
    <p:extLst>
      <p:ext uri="{BB962C8B-B14F-4D97-AF65-F5344CB8AC3E}">
        <p14:creationId xmlns:p14="http://schemas.microsoft.com/office/powerpoint/2010/main" val="3948885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DD5DA-2433-6E87-5CD8-EE6B1BB962D0}"/>
              </a:ext>
            </a:extLst>
          </p:cNvPr>
          <p:cNvSpPr>
            <a:spLocks noGrp="1"/>
          </p:cNvSpPr>
          <p:nvPr>
            <p:ph type="title"/>
          </p:nvPr>
        </p:nvSpPr>
        <p:spPr/>
        <p:txBody>
          <a:bodyPr/>
          <a:lstStyle/>
          <a:p>
            <a:r>
              <a:rPr lang="en-US" dirty="0"/>
              <a:t>Harder to Finance</a:t>
            </a:r>
          </a:p>
        </p:txBody>
      </p:sp>
      <p:sp>
        <p:nvSpPr>
          <p:cNvPr id="4" name="Slide Number Placeholder 3">
            <a:extLst>
              <a:ext uri="{FF2B5EF4-FFF2-40B4-BE49-F238E27FC236}">
                <a16:creationId xmlns:a16="http://schemas.microsoft.com/office/drawing/2014/main" id="{EE2EBFCC-355D-5D7B-0B14-3C72A0C2896B}"/>
              </a:ext>
            </a:extLst>
          </p:cNvPr>
          <p:cNvSpPr>
            <a:spLocks noGrp="1"/>
          </p:cNvSpPr>
          <p:nvPr>
            <p:ph type="sldNum" sz="quarter" idx="10"/>
          </p:nvPr>
        </p:nvSpPr>
        <p:spPr/>
        <p:txBody>
          <a:bodyPr/>
          <a:lstStyle/>
          <a:p>
            <a:fld id="{37CAAC7E-E39D-465C-A5AC-7339A68ECE7D}" type="slidenum">
              <a:rPr lang="en-US" smtClean="0"/>
              <a:pPr/>
              <a:t>6</a:t>
            </a:fld>
            <a:endParaRPr lang="en-US" dirty="0"/>
          </a:p>
        </p:txBody>
      </p:sp>
      <p:graphicFrame>
        <p:nvGraphicFramePr>
          <p:cNvPr id="3" name="Object 2">
            <a:extLst>
              <a:ext uri="{FF2B5EF4-FFF2-40B4-BE49-F238E27FC236}">
                <a16:creationId xmlns:a16="http://schemas.microsoft.com/office/drawing/2014/main" id="{9CA7B463-CC0B-ABA4-56FD-D29ABDCCB967}"/>
              </a:ext>
            </a:extLst>
          </p:cNvPr>
          <p:cNvGraphicFramePr>
            <a:graphicFrameLocks noChangeAspect="1"/>
          </p:cNvGraphicFramePr>
          <p:nvPr>
            <p:extLst>
              <p:ext uri="{D42A27DB-BD31-4B8C-83A1-F6EECF244321}">
                <p14:modId xmlns:p14="http://schemas.microsoft.com/office/powerpoint/2010/main" val="3208658481"/>
              </p:ext>
            </p:extLst>
          </p:nvPr>
        </p:nvGraphicFramePr>
        <p:xfrm>
          <a:off x="2032000" y="812800"/>
          <a:ext cx="8128000" cy="5346700"/>
        </p:xfrm>
        <a:graphic>
          <a:graphicData uri="http://schemas.openxmlformats.org/presentationml/2006/ole">
            <mc:AlternateContent xmlns:mc="http://schemas.openxmlformats.org/markup-compatibility/2006">
              <mc:Choice xmlns:v="urn:schemas-microsoft-com:vml" Requires="v">
                <p:oleObj name="ActiveGraph" r:id="rId3" imgW="6086499" imgH="4000500" progId="FDSCHART.FDSChartCtrlUnicode.1">
                  <p:embed/>
                </p:oleObj>
              </mc:Choice>
              <mc:Fallback>
                <p:oleObj name="ActiveGraph" r:id="rId3" imgW="6086499" imgH="4000500" progId="FDSCHART.FDSChartCtrlUnicode.1">
                  <p:embed/>
                  <p:pic>
                    <p:nvPicPr>
                      <p:cNvPr id="3" name="Object 2">
                        <a:extLst>
                          <a:ext uri="{FF2B5EF4-FFF2-40B4-BE49-F238E27FC236}">
                            <a16:creationId xmlns:a16="http://schemas.microsoft.com/office/drawing/2014/main" id="{9CA7B463-CC0B-ABA4-56FD-D29ABDCCB967}"/>
                          </a:ext>
                        </a:extLst>
                      </p:cNvPr>
                      <p:cNvPicPr/>
                      <p:nvPr/>
                    </p:nvPicPr>
                    <p:blipFill>
                      <a:blip r:embed="rId4"/>
                      <a:stretch>
                        <a:fillRect/>
                      </a:stretch>
                    </p:blipFill>
                    <p:spPr>
                      <a:xfrm>
                        <a:off x="2032000" y="812800"/>
                        <a:ext cx="8128000" cy="5346700"/>
                      </a:xfrm>
                      <a:prstGeom prst="rect">
                        <a:avLst/>
                      </a:prstGeom>
                    </p:spPr>
                  </p:pic>
                </p:oleObj>
              </mc:Fallback>
            </mc:AlternateContent>
          </a:graphicData>
        </a:graphic>
      </p:graphicFrame>
    </p:spTree>
    <p:extLst>
      <p:ext uri="{BB962C8B-B14F-4D97-AF65-F5344CB8AC3E}">
        <p14:creationId xmlns:p14="http://schemas.microsoft.com/office/powerpoint/2010/main" val="384969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278A-B4D5-5E8F-7D99-F5A2193D0EF0}"/>
              </a:ext>
            </a:extLst>
          </p:cNvPr>
          <p:cNvSpPr>
            <a:spLocks noGrp="1"/>
          </p:cNvSpPr>
          <p:nvPr>
            <p:ph type="title"/>
          </p:nvPr>
        </p:nvSpPr>
        <p:spPr/>
        <p:txBody>
          <a:bodyPr/>
          <a:lstStyle/>
          <a:p>
            <a:r>
              <a:rPr lang="en-US" dirty="0"/>
              <a:t>Rolling Recession?</a:t>
            </a:r>
          </a:p>
        </p:txBody>
      </p:sp>
      <p:sp>
        <p:nvSpPr>
          <p:cNvPr id="4" name="Slide Number Placeholder 3">
            <a:extLst>
              <a:ext uri="{FF2B5EF4-FFF2-40B4-BE49-F238E27FC236}">
                <a16:creationId xmlns:a16="http://schemas.microsoft.com/office/drawing/2014/main" id="{9B80E598-1011-DF83-F2E8-B7A3C4333657}"/>
              </a:ext>
            </a:extLst>
          </p:cNvPr>
          <p:cNvSpPr>
            <a:spLocks noGrp="1"/>
          </p:cNvSpPr>
          <p:nvPr>
            <p:ph type="sldNum" sz="quarter" idx="10"/>
          </p:nvPr>
        </p:nvSpPr>
        <p:spPr/>
        <p:txBody>
          <a:bodyPr/>
          <a:lstStyle/>
          <a:p>
            <a:fld id="{37CAAC7E-E39D-465C-A5AC-7339A68ECE7D}" type="slidenum">
              <a:rPr lang="en-US" smtClean="0"/>
              <a:pPr/>
              <a:t>7</a:t>
            </a:fld>
            <a:endParaRPr lang="en-US" dirty="0"/>
          </a:p>
        </p:txBody>
      </p:sp>
      <p:graphicFrame>
        <p:nvGraphicFramePr>
          <p:cNvPr id="8" name="Object 7">
            <a:extLst>
              <a:ext uri="{FF2B5EF4-FFF2-40B4-BE49-F238E27FC236}">
                <a16:creationId xmlns:a16="http://schemas.microsoft.com/office/drawing/2014/main" id="{DF0AA93C-A9B4-2FA2-6D28-671441A5C9E6}"/>
              </a:ext>
            </a:extLst>
          </p:cNvPr>
          <p:cNvGraphicFramePr>
            <a:graphicFrameLocks noChangeAspect="1"/>
          </p:cNvGraphicFramePr>
          <p:nvPr>
            <p:extLst>
              <p:ext uri="{D42A27DB-BD31-4B8C-83A1-F6EECF244321}">
                <p14:modId xmlns:p14="http://schemas.microsoft.com/office/powerpoint/2010/main" val="1274648361"/>
              </p:ext>
            </p:extLst>
          </p:nvPr>
        </p:nvGraphicFramePr>
        <p:xfrm>
          <a:off x="2032000" y="896571"/>
          <a:ext cx="7908066" cy="5209747"/>
        </p:xfrm>
        <a:graphic>
          <a:graphicData uri="http://schemas.openxmlformats.org/presentationml/2006/ole">
            <mc:AlternateContent xmlns:mc="http://schemas.openxmlformats.org/markup-compatibility/2006">
              <mc:Choice xmlns:v="urn:schemas-microsoft-com:vml" Requires="v">
                <p:oleObj name="ActiveGraph" r:id="rId3" imgW="7905798" imgH="5200650" progId="FDSCHART.FDSChartCtrlUnicode.1">
                  <p:embed/>
                </p:oleObj>
              </mc:Choice>
              <mc:Fallback>
                <p:oleObj name="ActiveGraph" r:id="rId3" imgW="7905798" imgH="5200650" progId="FDSCHART.FDSChartCtrlUnicode.1">
                  <p:embed/>
                  <p:pic>
                    <p:nvPicPr>
                      <p:cNvPr id="8" name="Object 7">
                        <a:extLst>
                          <a:ext uri="{FF2B5EF4-FFF2-40B4-BE49-F238E27FC236}">
                            <a16:creationId xmlns:a16="http://schemas.microsoft.com/office/drawing/2014/main" id="{DF0AA93C-A9B4-2FA2-6D28-671441A5C9E6}"/>
                          </a:ext>
                        </a:extLst>
                      </p:cNvPr>
                      <p:cNvPicPr/>
                      <p:nvPr/>
                    </p:nvPicPr>
                    <p:blipFill>
                      <a:blip r:embed="rId4"/>
                      <a:stretch>
                        <a:fillRect/>
                      </a:stretch>
                    </p:blipFill>
                    <p:spPr>
                      <a:xfrm>
                        <a:off x="2032000" y="896571"/>
                        <a:ext cx="7908066" cy="5209747"/>
                      </a:xfrm>
                      <a:prstGeom prst="rect">
                        <a:avLst/>
                      </a:prstGeom>
                    </p:spPr>
                  </p:pic>
                </p:oleObj>
              </mc:Fallback>
            </mc:AlternateContent>
          </a:graphicData>
        </a:graphic>
      </p:graphicFrame>
    </p:spTree>
    <p:extLst>
      <p:ext uri="{BB962C8B-B14F-4D97-AF65-F5344CB8AC3E}">
        <p14:creationId xmlns:p14="http://schemas.microsoft.com/office/powerpoint/2010/main" val="2721543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50F6-4C38-5C8D-A4B4-13A1BE9489F7}"/>
              </a:ext>
            </a:extLst>
          </p:cNvPr>
          <p:cNvSpPr>
            <a:spLocks noGrp="1"/>
          </p:cNvSpPr>
          <p:nvPr>
            <p:ph type="title"/>
          </p:nvPr>
        </p:nvSpPr>
        <p:spPr/>
        <p:txBody>
          <a:bodyPr/>
          <a:lstStyle/>
          <a:p>
            <a:r>
              <a:rPr lang="en-US" dirty="0"/>
              <a:t>Auto Sales</a:t>
            </a:r>
          </a:p>
        </p:txBody>
      </p:sp>
      <p:sp>
        <p:nvSpPr>
          <p:cNvPr id="4" name="Slide Number Placeholder 3">
            <a:extLst>
              <a:ext uri="{FF2B5EF4-FFF2-40B4-BE49-F238E27FC236}">
                <a16:creationId xmlns:a16="http://schemas.microsoft.com/office/drawing/2014/main" id="{7BC1AD20-2A61-2CB5-4F95-86473BA1E9D4}"/>
              </a:ext>
            </a:extLst>
          </p:cNvPr>
          <p:cNvSpPr>
            <a:spLocks noGrp="1"/>
          </p:cNvSpPr>
          <p:nvPr>
            <p:ph type="sldNum" sz="quarter" idx="10"/>
          </p:nvPr>
        </p:nvSpPr>
        <p:spPr/>
        <p:txBody>
          <a:bodyPr/>
          <a:lstStyle/>
          <a:p>
            <a:fld id="{37CAAC7E-E39D-465C-A5AC-7339A68ECE7D}" type="slidenum">
              <a:rPr lang="en-US" smtClean="0"/>
              <a:pPr/>
              <a:t>8</a:t>
            </a:fld>
            <a:endParaRPr lang="en-US" dirty="0"/>
          </a:p>
        </p:txBody>
      </p:sp>
      <p:graphicFrame>
        <p:nvGraphicFramePr>
          <p:cNvPr id="6" name="Object 5">
            <a:extLst>
              <a:ext uri="{FF2B5EF4-FFF2-40B4-BE49-F238E27FC236}">
                <a16:creationId xmlns:a16="http://schemas.microsoft.com/office/drawing/2014/main" id="{F3FDE48B-FBEE-44C0-E736-C79CB829F821}"/>
              </a:ext>
            </a:extLst>
          </p:cNvPr>
          <p:cNvGraphicFramePr>
            <a:graphicFrameLocks noChangeAspect="1"/>
          </p:cNvGraphicFramePr>
          <p:nvPr>
            <p:extLst>
              <p:ext uri="{D42A27DB-BD31-4B8C-83A1-F6EECF244321}">
                <p14:modId xmlns:p14="http://schemas.microsoft.com/office/powerpoint/2010/main" val="826650969"/>
              </p:ext>
            </p:extLst>
          </p:nvPr>
        </p:nvGraphicFramePr>
        <p:xfrm>
          <a:off x="2079625" y="819150"/>
          <a:ext cx="8032750" cy="5305425"/>
        </p:xfrm>
        <a:graphic>
          <a:graphicData uri="http://schemas.openxmlformats.org/presentationml/2006/ole">
            <mc:AlternateContent xmlns:mc="http://schemas.openxmlformats.org/markup-compatibility/2006">
              <mc:Choice xmlns:v="urn:schemas-microsoft-com:vml" Requires="v">
                <p:oleObj name="ActiveGraph" r:id="rId3" imgW="7915328" imgH="5238670" progId="FDSCHART.FDSChartCtrlUnicode.1">
                  <p:embed/>
                </p:oleObj>
              </mc:Choice>
              <mc:Fallback>
                <p:oleObj name="ActiveGraph" r:id="rId3" imgW="7915328" imgH="5238670" progId="FDSCHART.FDSChartCtrlUnicode.1">
                  <p:embed/>
                  <p:pic>
                    <p:nvPicPr>
                      <p:cNvPr id="6" name="Object 5">
                        <a:extLst>
                          <a:ext uri="{FF2B5EF4-FFF2-40B4-BE49-F238E27FC236}">
                            <a16:creationId xmlns:a16="http://schemas.microsoft.com/office/drawing/2014/main" id="{F3FDE48B-FBEE-44C0-E736-C79CB829F821}"/>
                          </a:ext>
                        </a:extLst>
                      </p:cNvPr>
                      <p:cNvPicPr/>
                      <p:nvPr/>
                    </p:nvPicPr>
                    <p:blipFill>
                      <a:blip r:embed="rId4"/>
                      <a:stretch>
                        <a:fillRect/>
                      </a:stretch>
                    </p:blipFill>
                    <p:spPr>
                      <a:xfrm>
                        <a:off x="2079625" y="819150"/>
                        <a:ext cx="8032750" cy="5305425"/>
                      </a:xfrm>
                      <a:prstGeom prst="rect">
                        <a:avLst/>
                      </a:prstGeom>
                    </p:spPr>
                  </p:pic>
                </p:oleObj>
              </mc:Fallback>
            </mc:AlternateContent>
          </a:graphicData>
        </a:graphic>
      </p:graphicFrame>
    </p:spTree>
    <p:extLst>
      <p:ext uri="{BB962C8B-B14F-4D97-AF65-F5344CB8AC3E}">
        <p14:creationId xmlns:p14="http://schemas.microsoft.com/office/powerpoint/2010/main" val="255849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custDataLst>
              <p:tags r:id="rId1"/>
            </p:custDataLst>
          </p:nvPr>
        </p:nvGraphicFramePr>
        <p:xfrm>
          <a:off x="1828801" y="589702"/>
          <a:ext cx="8638043" cy="496996"/>
        </p:xfrm>
        <a:graphic>
          <a:graphicData uri="http://schemas.openxmlformats.org/drawingml/2006/table">
            <a:tbl>
              <a:tblPr/>
              <a:tblGrid>
                <a:gridCol w="8638043">
                  <a:extLst>
                    <a:ext uri="{9D8B030D-6E8A-4147-A177-3AD203B41FA5}">
                      <a16:colId xmlns:a16="http://schemas.microsoft.com/office/drawing/2014/main" val="2471290298"/>
                    </a:ext>
                  </a:extLst>
                </a:gridCol>
              </a:tblGrid>
              <a:tr h="189968">
                <a:tc>
                  <a:txBody>
                    <a:bodyPr/>
                    <a:lstStyle/>
                    <a:p>
                      <a:pPr algn="l" fontAlgn="ctr"/>
                      <a:r>
                        <a:rPr lang="en-US" sz="1600" b="1" i="0" u="none" strike="noStrike" baseline="0" dirty="0">
                          <a:solidFill>
                            <a:schemeClr val="bg1"/>
                          </a:solidFill>
                          <a:effectLst/>
                          <a:latin typeface="Arial"/>
                          <a:cs typeface="Arial"/>
                        </a:rPr>
                        <a:t>Misery Index</a:t>
                      </a:r>
                      <a:endParaRPr lang="en-US" sz="1600" b="1" i="0" u="none" strike="noStrike" dirty="0">
                        <a:solidFill>
                          <a:schemeClr val="bg1"/>
                        </a:solidFill>
                        <a:effectLst/>
                        <a:latin typeface="Arial"/>
                        <a:cs typeface="Arial"/>
                      </a:endParaRPr>
                    </a:p>
                  </a:txBody>
                  <a:tcPr marL="4658" marR="4658" marT="4658" marB="0" anchor="ctr">
                    <a:lnL>
                      <a:noFill/>
                    </a:lnL>
                    <a:lnR>
                      <a:noFill/>
                    </a:lnR>
                    <a:lnT>
                      <a:noFill/>
                    </a:lnT>
                    <a:lnB>
                      <a:noFill/>
                    </a:lnB>
                    <a:noFill/>
                  </a:tcPr>
                </a:tc>
                <a:extLst>
                  <a:ext uri="{0D108BD9-81ED-4DB2-BD59-A6C34878D82A}">
                    <a16:rowId xmlns:a16="http://schemas.microsoft.com/office/drawing/2014/main" val="2078382266"/>
                  </a:ext>
                </a:extLst>
              </a:tr>
              <a:tr h="189968">
                <a:tc>
                  <a:txBody>
                    <a:bodyPr/>
                    <a:lstStyle/>
                    <a:p>
                      <a:pPr algn="l" fontAlgn="ctr"/>
                      <a:endParaRPr lang="en-US" sz="1600" b="1" i="0" u="none" strike="noStrike" dirty="0">
                        <a:solidFill>
                          <a:schemeClr val="bg1"/>
                        </a:solidFill>
                        <a:effectLst/>
                        <a:latin typeface="Arial"/>
                        <a:cs typeface="Arial"/>
                      </a:endParaRPr>
                    </a:p>
                  </a:txBody>
                  <a:tcPr marL="4658" marR="4658" marT="4658" marB="0" anchor="ctr">
                    <a:lnL>
                      <a:noFill/>
                    </a:lnL>
                    <a:lnR>
                      <a:noFill/>
                    </a:lnR>
                    <a:lnT>
                      <a:noFill/>
                    </a:lnT>
                    <a:lnB>
                      <a:noFill/>
                    </a:lnB>
                    <a:noFill/>
                  </a:tcPr>
                </a:tc>
                <a:extLst>
                  <a:ext uri="{0D108BD9-81ED-4DB2-BD59-A6C34878D82A}">
                    <a16:rowId xmlns:a16="http://schemas.microsoft.com/office/drawing/2014/main" val="850098290"/>
                  </a:ext>
                </a:extLst>
              </a:tr>
            </a:tbl>
          </a:graphicData>
        </a:graphic>
      </p:graphicFrame>
      <p:graphicFrame>
        <p:nvGraphicFramePr>
          <p:cNvPr id="2" name="Object 1">
            <a:extLst>
              <a:ext uri="{FF2B5EF4-FFF2-40B4-BE49-F238E27FC236}">
                <a16:creationId xmlns:a16="http://schemas.microsoft.com/office/drawing/2014/main" id="{2DC4A8D6-E9EF-E8A7-0309-CA247DEF4DAB}"/>
              </a:ext>
            </a:extLst>
          </p:cNvPr>
          <p:cNvGraphicFramePr>
            <a:graphicFrameLocks noChangeAspect="1"/>
          </p:cNvGraphicFramePr>
          <p:nvPr>
            <p:extLst>
              <p:ext uri="{D42A27DB-BD31-4B8C-83A1-F6EECF244321}">
                <p14:modId xmlns:p14="http://schemas.microsoft.com/office/powerpoint/2010/main" val="2382881159"/>
              </p:ext>
            </p:extLst>
          </p:nvPr>
        </p:nvGraphicFramePr>
        <p:xfrm>
          <a:off x="1892901" y="898855"/>
          <a:ext cx="8509841" cy="5318651"/>
        </p:xfrm>
        <a:graphic>
          <a:graphicData uri="http://schemas.openxmlformats.org/presentationml/2006/ole">
            <mc:AlternateContent xmlns:mc="http://schemas.openxmlformats.org/markup-compatibility/2006">
              <mc:Choice xmlns:v="urn:schemas-microsoft-com:vml" Requires="v">
                <p:oleObj name="ActiveGraph" r:id="rId4" imgW="6895966" imgH="4305448" progId="FDSCHART.FDSChartCtrlUnicode.1">
                  <p:embed/>
                </p:oleObj>
              </mc:Choice>
              <mc:Fallback>
                <p:oleObj name="ActiveGraph" r:id="rId4" imgW="6895966" imgH="4305448" progId="FDSCHART.FDSChartCtrlUnicode.1">
                  <p:embed/>
                  <p:pic>
                    <p:nvPicPr>
                      <p:cNvPr id="2" name="Object 1">
                        <a:extLst>
                          <a:ext uri="{FF2B5EF4-FFF2-40B4-BE49-F238E27FC236}">
                            <a16:creationId xmlns:a16="http://schemas.microsoft.com/office/drawing/2014/main" id="{2DC4A8D6-E9EF-E8A7-0309-CA247DEF4DAB}"/>
                          </a:ext>
                        </a:extLst>
                      </p:cNvPr>
                      <p:cNvPicPr/>
                      <p:nvPr/>
                    </p:nvPicPr>
                    <p:blipFill>
                      <a:blip r:embed="rId5"/>
                      <a:stretch>
                        <a:fillRect/>
                      </a:stretch>
                    </p:blipFill>
                    <p:spPr>
                      <a:xfrm>
                        <a:off x="1892901" y="898855"/>
                        <a:ext cx="8509841" cy="5318651"/>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53A8578F-C6C7-BD7A-FB25-A8EBBAC4C629}"/>
              </a:ext>
            </a:extLst>
          </p:cNvPr>
          <p:cNvSpPr>
            <a:spLocks noGrp="1"/>
          </p:cNvSpPr>
          <p:nvPr>
            <p:ph type="title"/>
          </p:nvPr>
        </p:nvSpPr>
        <p:spPr>
          <a:xfrm>
            <a:off x="838200" y="365125"/>
            <a:ext cx="10515600" cy="582729"/>
          </a:xfrm>
        </p:spPr>
        <p:txBody>
          <a:bodyPr/>
          <a:lstStyle/>
          <a:p>
            <a:r>
              <a:rPr lang="en-US" dirty="0">
                <a:solidFill>
                  <a:srgbClr val="36166D"/>
                </a:solidFill>
              </a:rPr>
              <a:t>Less Miserable</a:t>
            </a:r>
          </a:p>
        </p:txBody>
      </p:sp>
      <p:sp>
        <p:nvSpPr>
          <p:cNvPr id="3" name="Slide Number Placeholder 2">
            <a:extLst>
              <a:ext uri="{FF2B5EF4-FFF2-40B4-BE49-F238E27FC236}">
                <a16:creationId xmlns:a16="http://schemas.microsoft.com/office/drawing/2014/main" id="{B9922164-8227-09B3-9310-93A2DB2A947C}"/>
              </a:ext>
            </a:extLst>
          </p:cNvPr>
          <p:cNvSpPr>
            <a:spLocks noGrp="1"/>
          </p:cNvSpPr>
          <p:nvPr>
            <p:ph type="sldNum" sz="quarter" idx="10"/>
          </p:nvPr>
        </p:nvSpPr>
        <p:spPr/>
        <p:txBody>
          <a:bodyPr/>
          <a:lstStyle/>
          <a:p>
            <a:fld id="{37CAAC7E-E39D-465C-A5AC-7339A68ECE7D}" type="slidenum">
              <a:rPr lang="en-US" smtClean="0"/>
              <a:pPr/>
              <a:t>9</a:t>
            </a:fld>
            <a:endParaRPr lang="en-US" dirty="0"/>
          </a:p>
        </p:txBody>
      </p:sp>
    </p:spTree>
    <p:extLst>
      <p:ext uri="{BB962C8B-B14F-4D97-AF65-F5344CB8AC3E}">
        <p14:creationId xmlns:p14="http://schemas.microsoft.com/office/powerpoint/2010/main" val="38445436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F7854124A17D4390FCD4FE5798724E" ma:contentTypeVersion="15" ma:contentTypeDescription="Create a new document." ma:contentTypeScope="" ma:versionID="bdebf8a0d50cd740d169a3a6baf332bb">
  <xsd:schema xmlns:xsd="http://www.w3.org/2001/XMLSchema" xmlns:xs="http://www.w3.org/2001/XMLSchema" xmlns:p="http://schemas.microsoft.com/office/2006/metadata/properties" xmlns:ns3="80e92478-5726-4016-8cdf-32c2eb5b4bd3" xmlns:ns4="ad10f4fa-7d89-4b95-a79e-21ac474a5e1d" targetNamespace="http://schemas.microsoft.com/office/2006/metadata/properties" ma:root="true" ma:fieldsID="400e9744d4eda3a0eaf8e7da19520ab9" ns3:_="" ns4:_="">
    <xsd:import namespace="80e92478-5726-4016-8cdf-32c2eb5b4bd3"/>
    <xsd:import namespace="ad10f4fa-7d89-4b95-a79e-21ac474a5e1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e92478-5726-4016-8cdf-32c2eb5b4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10f4fa-7d89-4b95-a79e-21ac474a5e1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AF34ED-F409-4132-B78E-696154D154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e92478-5726-4016-8cdf-32c2eb5b4bd3"/>
    <ds:schemaRef ds:uri="ad10f4fa-7d89-4b95-a79e-21ac474a5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AA8026-2C33-4CBA-A6C3-15CA815AE495}">
  <ds:schemaRefs>
    <ds:schemaRef ds:uri="http://purl.org/dc/terms/"/>
    <ds:schemaRef ds:uri="80e92478-5726-4016-8cdf-32c2eb5b4bd3"/>
    <ds:schemaRef ds:uri="http://schemas.microsoft.com/office/2006/metadata/properties"/>
    <ds:schemaRef ds:uri="http://www.w3.org/XML/1998/namespace"/>
    <ds:schemaRef ds:uri="http://schemas.microsoft.com/office/2006/documentManagement/types"/>
    <ds:schemaRef ds:uri="http://purl.org/dc/dcmitype/"/>
    <ds:schemaRef ds:uri="ad10f4fa-7d89-4b95-a79e-21ac474a5e1d"/>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4323AA0B-9CDA-4150-B576-1FEED95DABDD}">
  <ds:schemaRefs>
    <ds:schemaRef ds:uri="http://schemas.microsoft.com/sharepoint/v3/contenttype/forms"/>
  </ds:schemaRefs>
</ds:datastoreItem>
</file>

<file path=docMetadata/LabelInfo.xml><?xml version="1.0" encoding="utf-8"?>
<clbl:labelList xmlns:clbl="http://schemas.microsoft.com/office/2020/mipLabelMetadata">
  <clbl:label id="{5f590922-3e29-4afc-9831-b12303bb0660}" enabled="1" method="Standard" siteId="{4ca33967-ac09-4f5d-b2a2-573c7bbbdd4a}" removed="0"/>
</clbl:labelList>
</file>

<file path=docProps/app.xml><?xml version="1.0" encoding="utf-8"?>
<Properties xmlns="http://schemas.openxmlformats.org/officeDocument/2006/extended-properties" xmlns:vt="http://schemas.openxmlformats.org/officeDocument/2006/docPropsVTypes">
  <Template>Office Theme</Template>
  <TotalTime>18699</TotalTime>
  <Words>2674</Words>
  <Application>Microsoft Office PowerPoint</Application>
  <PresentationFormat>Widescreen</PresentationFormat>
  <Paragraphs>146</Paragraphs>
  <Slides>24</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Calibri</vt:lpstr>
      <vt:lpstr>Perpetua</vt:lpstr>
      <vt:lpstr>Office Theme</vt:lpstr>
      <vt:lpstr>ActiveGraph</vt:lpstr>
      <vt:lpstr>2023 Mid-Year Outlook</vt:lpstr>
      <vt:lpstr>What We Will Be Watching In Second Half Of 2023</vt:lpstr>
      <vt:lpstr>Economy</vt:lpstr>
      <vt:lpstr>High Interest Rates</vt:lpstr>
      <vt:lpstr>Still Feeling the Effects</vt:lpstr>
      <vt:lpstr>Harder to Finance</vt:lpstr>
      <vt:lpstr>Rolling Recession?</vt:lpstr>
      <vt:lpstr>Auto Sales</vt:lpstr>
      <vt:lpstr>Less Miserable</vt:lpstr>
      <vt:lpstr>Earnings</vt:lpstr>
      <vt:lpstr>Slowing Inflation</vt:lpstr>
      <vt:lpstr>Natural Gas Prices</vt:lpstr>
      <vt:lpstr>Earnings Estimates</vt:lpstr>
      <vt:lpstr>Markets</vt:lpstr>
      <vt:lpstr>Narrow Breadth</vt:lpstr>
      <vt:lpstr>Concentration in Indexes</vt:lpstr>
      <vt:lpstr>Valuations: A Case for Diversification</vt:lpstr>
      <vt:lpstr>Valuations: A Case for Small Cap</vt:lpstr>
      <vt:lpstr>Bond Spreads</vt:lpstr>
      <vt:lpstr>PowerPoint Presentation</vt:lpstr>
      <vt:lpstr>Disclosures</vt:lpstr>
      <vt:lpstr>Disclosures</vt:lpstr>
      <vt:lpstr>Glossary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Fourth Quarter Outlook</dc:title>
  <dc:creator>Brian Klimke</dc:creator>
  <cp:lastModifiedBy>Jake Merritt</cp:lastModifiedBy>
  <cp:revision>106</cp:revision>
  <dcterms:created xsi:type="dcterms:W3CDTF">2021-09-22T15:09:11Z</dcterms:created>
  <dcterms:modified xsi:type="dcterms:W3CDTF">2023-06-21T14:31:27Z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0x01010062F7854124A17D4390FCD4FE5798724E</vt:lpwstr>
  </property>
</Properties>
</file>